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708" r:id="rId4"/>
    <p:sldMasterId id="2147483778" r:id="rId5"/>
    <p:sldMasterId id="2147483790" r:id="rId6"/>
    <p:sldMasterId id="2147483802" r:id="rId7"/>
  </p:sldMasterIdLst>
  <p:notesMasterIdLst>
    <p:notesMasterId r:id="rId43"/>
  </p:notesMasterIdLst>
  <p:sldIdLst>
    <p:sldId id="258" r:id="rId8"/>
    <p:sldId id="259" r:id="rId9"/>
    <p:sldId id="265" r:id="rId10"/>
    <p:sldId id="256" r:id="rId11"/>
    <p:sldId id="309" r:id="rId12"/>
    <p:sldId id="277" r:id="rId13"/>
    <p:sldId id="261" r:id="rId14"/>
    <p:sldId id="278" r:id="rId15"/>
    <p:sldId id="276" r:id="rId16"/>
    <p:sldId id="272" r:id="rId17"/>
    <p:sldId id="273" r:id="rId18"/>
    <p:sldId id="274" r:id="rId19"/>
    <p:sldId id="298" r:id="rId20"/>
    <p:sldId id="268" r:id="rId21"/>
    <p:sldId id="270" r:id="rId22"/>
    <p:sldId id="302" r:id="rId23"/>
    <p:sldId id="283" r:id="rId24"/>
    <p:sldId id="279" r:id="rId25"/>
    <p:sldId id="284" r:id="rId26"/>
    <p:sldId id="304" r:id="rId27"/>
    <p:sldId id="285" r:id="rId28"/>
    <p:sldId id="300" r:id="rId29"/>
    <p:sldId id="306" r:id="rId30"/>
    <p:sldId id="288" r:id="rId31"/>
    <p:sldId id="289" r:id="rId32"/>
    <p:sldId id="290" r:id="rId33"/>
    <p:sldId id="291" r:id="rId34"/>
    <p:sldId id="295" r:id="rId35"/>
    <p:sldId id="297" r:id="rId36"/>
    <p:sldId id="292" r:id="rId37"/>
    <p:sldId id="312" r:id="rId38"/>
    <p:sldId id="293" r:id="rId39"/>
    <p:sldId id="313" r:id="rId40"/>
    <p:sldId id="269" r:id="rId41"/>
    <p:sldId id="267" r:id="rId4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Eras Light ITC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Eras Light ITC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Eras Light ITC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Eras Light ITC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Eras Light ITC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Eras Light ITC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Eras Light ITC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Eras Light ITC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Eras Light ITC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702B"/>
    <a:srgbClr val="00FF00"/>
    <a:srgbClr val="63EF92"/>
    <a:srgbClr val="D2A000"/>
    <a:srgbClr val="3500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67" autoAdjust="0"/>
    <p:restoredTop sz="94660"/>
  </p:normalViewPr>
  <p:slideViewPr>
    <p:cSldViewPr>
      <p:cViewPr>
        <p:scale>
          <a:sx n="66" d="100"/>
          <a:sy n="66" d="100"/>
        </p:scale>
        <p:origin x="-2274" y="-9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9D0D3846-4DF2-4F1F-81B9-CD5EA345C310}" type="datetimeFigureOut">
              <a:rPr lang="en-US" smtClean="0"/>
              <a:pPr/>
              <a:t>5/10/2012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D09CE89B-91C3-4EF9-92DE-13F14E613D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701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CE89B-91C3-4EF9-92DE-13F14E613DE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A1456E4E-4CA3-46F6-BA45-FCCC61133D25}" type="slidenum">
              <a:rPr lang="en-US">
                <a:solidFill>
                  <a:srgbClr val="1F497D"/>
                </a:solidFill>
                <a:latin typeface="Arial" charset="0"/>
                <a:cs typeface="+mn-cs"/>
              </a:rPr>
              <a:pPr algn="r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>
              <a:solidFill>
                <a:srgbClr val="1F497D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A1456E4E-4CA3-46F6-BA45-FCCC61133D25}" type="slidenum">
              <a:rPr lang="en-US">
                <a:solidFill>
                  <a:srgbClr val="1F497D"/>
                </a:solidFill>
                <a:latin typeface="Arial" charset="0"/>
                <a:cs typeface="+mn-cs"/>
              </a:rPr>
              <a:pPr algn="r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>
              <a:solidFill>
                <a:srgbClr val="1F497D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3E30312-D480-440E-A412-9B2190738BB2}" type="slidenum">
              <a:rPr lang="en-US">
                <a:solidFill>
                  <a:srgbClr val="1F497D"/>
                </a:solidFill>
              </a:rPr>
              <a:pPr>
                <a:defRPr/>
              </a:pPr>
              <a:t>11</a:t>
            </a:fld>
            <a:endParaRPr lang="en-US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456E4E-4CA3-46F6-BA45-FCCC61133D25}" type="slidenum">
              <a:rPr lang="en-US">
                <a:solidFill>
                  <a:srgbClr val="1F497D"/>
                </a:solidFill>
              </a:rPr>
              <a:pPr/>
              <a:t>17</a:t>
            </a:fld>
            <a:endParaRPr lang="en-US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A1456E4E-4CA3-46F6-BA45-FCCC61133D25}" type="slidenum">
              <a:rPr lang="en-US">
                <a:solidFill>
                  <a:srgbClr val="1F497D"/>
                </a:solidFill>
                <a:latin typeface="Arial" charset="0"/>
                <a:cs typeface="+mn-cs"/>
              </a:rPr>
              <a:pPr algn="r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>
              <a:solidFill>
                <a:srgbClr val="1F497D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A1456E4E-4CA3-46F6-BA45-FCCC61133D25}" type="slidenum">
              <a:rPr lang="en-US">
                <a:solidFill>
                  <a:srgbClr val="1F497D"/>
                </a:solidFill>
                <a:latin typeface="Arial" charset="0"/>
                <a:cs typeface="+mn-cs"/>
              </a:rPr>
              <a:pPr algn="r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>
              <a:solidFill>
                <a:srgbClr val="1F497D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A1456E4E-4CA3-46F6-BA45-FCCC61133D25}" type="slidenum">
              <a:rPr lang="en-US">
                <a:solidFill>
                  <a:srgbClr val="1F497D"/>
                </a:solidFill>
                <a:latin typeface="Arial" charset="0"/>
                <a:cs typeface="+mn-cs"/>
              </a:rPr>
              <a:pPr algn="r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>
              <a:solidFill>
                <a:srgbClr val="1F497D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A1456E4E-4CA3-46F6-BA45-FCCC61133D25}" type="slidenum">
              <a:rPr lang="en-US">
                <a:solidFill>
                  <a:srgbClr val="1F497D"/>
                </a:solidFill>
                <a:latin typeface="Arial" charset="0"/>
                <a:cs typeface="+mn-cs"/>
              </a:rPr>
              <a:pPr algn="r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>
              <a:solidFill>
                <a:srgbClr val="1F497D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13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71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AAE0C549-A0B7-46B6-9D85-71BA942FD736}" type="slidenum">
              <a:rPr lang="en-US" sz="1100">
                <a:solidFill>
                  <a:srgbClr val="000000"/>
                </a:solidFill>
              </a:rPr>
              <a:pPr algn="r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1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Looks at existing underutilized lands and creates</a:t>
            </a:r>
            <a:r>
              <a:rPr lang="en-US" baseline="0" dirty="0" smtClean="0"/>
              <a:t> opportunities for nature resource based recreation while protecting natural resources, promoting environmental education, improving water quality, etc. </a:t>
            </a:r>
            <a:endParaRPr lang="en-US" dirty="0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7F97868-0D73-4D59-8BCD-022CEAF8A2D8}" type="slidenum">
              <a:rPr lang="en-US">
                <a:solidFill>
                  <a:srgbClr val="1F497D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576C0-A895-47E5-9216-A0081ECF9E35}" type="datetimeFigureOut">
              <a:rPr lang="en-US"/>
              <a:pPr>
                <a:defRPr/>
              </a:pPr>
              <a:t>5/10/2012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5AE4F-3F9A-4EAC-825C-1E13F9A9CE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6B01D-47CB-4866-A80B-2A94E12196F9}" type="datetimeFigureOut">
              <a:rPr lang="en-US"/>
              <a:pPr>
                <a:defRPr/>
              </a:pPr>
              <a:t>5/10/2012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40ADB-DAA5-41D6-9716-18585BB96E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9F534-8298-44D2-BD99-96CCCCAD3CBD}" type="datetimeFigureOut">
              <a:rPr lang="en-US"/>
              <a:pPr>
                <a:defRPr/>
              </a:pPr>
              <a:t>5/10/2012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1FEFB-19FF-4D5C-A21E-EAA37E6897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0D55623-CF01-43DB-B943-8D17EAEFB66D}" type="datetimeFigureOut">
              <a:rPr lang="en-US"/>
              <a:pPr>
                <a:defRPr/>
              </a:pPr>
              <a:t>5/10/2012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F4B07DB-7C61-41E0-928D-BADFAA5F4A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4871092-6BEA-4BA3-9A10-EC04143D3BF9}" type="datetimeFigureOut">
              <a:rPr lang="en-US"/>
              <a:pPr>
                <a:defRPr/>
              </a:pPr>
              <a:t>5/10/2012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3C083F1-280C-433F-AD95-F8E58CF5D3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CF2887F-63CA-45FA-8859-D3D19C6F4879}" type="datetimeFigureOut">
              <a:rPr lang="en-US"/>
              <a:pPr>
                <a:defRPr/>
              </a:pPr>
              <a:t>5/10/2012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042CEB-1138-4856-BEC7-C2433C6927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C20F88-D7E6-41A8-B322-07B127F20AC0}" type="datetimeFigureOut">
              <a:rPr lang="en-US"/>
              <a:pPr>
                <a:defRPr/>
              </a:pPr>
              <a:t>5/10/2012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1BF586C-907B-4293-A68C-041741FA36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7ED5010-7927-4C76-A03E-0C0A81D777DA}" type="datetimeFigureOut">
              <a:rPr lang="en-US"/>
              <a:pPr>
                <a:defRPr/>
              </a:pPr>
              <a:t>5/10/2012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9313A61-0BAA-4FAE-927B-58A79B10F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A51FB84-F881-42BF-BAD0-047C0E5265DC}" type="datetimeFigureOut">
              <a:rPr lang="en-US"/>
              <a:pPr>
                <a:defRPr/>
              </a:pPr>
              <a:t>5/10/2012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1E2D9AA-436A-4111-9971-647B6B585E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77856DF-9C97-45FB-A4FE-AFB372391645}" type="datetimeFigureOut">
              <a:rPr lang="en-US"/>
              <a:pPr>
                <a:defRPr/>
              </a:pPr>
              <a:t>5/10/2012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E084C5A-F95F-40C0-B744-835E3E1F66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7C455B7-A9D2-43F9-BF4D-1A0DBF0953C0}" type="datetimeFigureOut">
              <a:rPr lang="en-US"/>
              <a:pPr>
                <a:defRPr/>
              </a:pPr>
              <a:t>5/10/2012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6A663B1-1C21-4CCC-83F9-FD279641B9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368C7-50CF-4597-9205-ED93FA2D7F5D}" type="datetimeFigureOut">
              <a:rPr lang="en-US"/>
              <a:pPr>
                <a:defRPr/>
              </a:pPr>
              <a:t>5/10/2012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D6B63-FC8C-4885-BDC6-ABC7011119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DD2B953-13CA-4A14-9F07-6AF1E450410C}" type="datetimeFigureOut">
              <a:rPr lang="en-US"/>
              <a:pPr>
                <a:defRPr/>
              </a:pPr>
              <a:t>5/10/2012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D61F745-24C2-4B0D-B644-B542DB93D3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546C707-E3E8-42DF-A869-62E0318A9752}" type="datetimeFigureOut">
              <a:rPr lang="en-US"/>
              <a:pPr>
                <a:defRPr/>
              </a:pPr>
              <a:t>5/10/2012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D049FEF-7F32-47A1-BD3F-7F37C93A8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A4A06AE-0A4A-414F-BBAC-4143481D24F7}" type="datetimeFigureOut">
              <a:rPr lang="en-US"/>
              <a:pPr>
                <a:defRPr/>
              </a:pPr>
              <a:t>5/10/2012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4F92F42-9FC2-4263-8D1D-3A0BBF5255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E0AE9-F51D-4271-AF6E-1D05B0CF3392}" type="datetimeFigureOut">
              <a:rPr lang="en-US"/>
              <a:pPr>
                <a:defRPr/>
              </a:pPr>
              <a:t>5/10/2012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58830-C1AD-4997-A7F0-14600E4204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FD51A-8F85-4146-B281-C2CC995DFE06}" type="datetimeFigureOut">
              <a:rPr lang="en-US"/>
              <a:pPr>
                <a:defRPr/>
              </a:pPr>
              <a:t>5/10/2012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5C7E3-D216-46C1-90A5-44E0BAE019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CEEFA-1954-4B37-A19F-9CE3BE1CBBF3}" type="datetimeFigureOut">
              <a:rPr lang="en-US"/>
              <a:pPr>
                <a:defRPr/>
              </a:pPr>
              <a:t>5/10/2012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A18DA-94FD-44EF-8B38-C108D204B1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B5723-959F-47FC-8E43-EEC56A610B50}" type="datetimeFigureOut">
              <a:rPr lang="en-US"/>
              <a:pPr>
                <a:defRPr/>
              </a:pPr>
              <a:t>5/10/2012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E3209-5FC2-42DD-BE06-A65798C01D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770BA-4878-4F15-8A8F-E91852840BB9}" type="datetimeFigureOut">
              <a:rPr lang="en-US"/>
              <a:pPr>
                <a:defRPr/>
              </a:pPr>
              <a:t>5/10/2012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B3D98-06EB-4A4E-8A86-BA0BF207B3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32754-87CE-42F1-B3A6-502FD6B534DF}" type="datetimeFigureOut">
              <a:rPr lang="en-US"/>
              <a:pPr>
                <a:defRPr/>
              </a:pPr>
              <a:t>5/10/2012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5FA8A-3D51-4E3D-A797-F172B328A8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B7C45-1F48-415F-AE92-B64EEA49E584}" type="datetimeFigureOut">
              <a:rPr lang="en-US"/>
              <a:pPr>
                <a:defRPr/>
              </a:pPr>
              <a:t>5/10/2012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9EDE0-7275-433D-9260-0586A3C9C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63749-DB9A-4064-86A9-538898199158}" type="datetimeFigureOut">
              <a:rPr lang="en-US"/>
              <a:pPr>
                <a:defRPr/>
              </a:pPr>
              <a:t>5/10/2012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2B6E4-B0E4-4990-AA00-FD60520CF3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B47C7-CF38-4122-A5BA-8779A934F8F8}" type="datetimeFigureOut">
              <a:rPr lang="en-US"/>
              <a:pPr>
                <a:defRPr/>
              </a:pPr>
              <a:t>5/10/2012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D7873-863B-43F6-B904-CA018CFC8B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E9D02-D832-44ED-90A2-5F1F1FC2C417}" type="datetimeFigureOut">
              <a:rPr lang="en-US"/>
              <a:pPr>
                <a:defRPr/>
              </a:pPr>
              <a:t>5/10/2012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C6479-077D-47A0-B9E9-B357877F4B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B4267-40E3-480B-81DF-7D10F808569E}" type="datetimeFigureOut">
              <a:rPr lang="en-US"/>
              <a:pPr>
                <a:defRPr/>
              </a:pPr>
              <a:t>5/10/2012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EC642-D876-48E0-800A-33B4005111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10E7E-BE0D-4CE2-9E33-E7B7EF249A5E}" type="datetimeFigureOut">
              <a:rPr lang="en-US"/>
              <a:pPr>
                <a:defRPr/>
              </a:pPr>
              <a:t>5/10/2012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C311F-2A95-40C2-AC0D-AB16321A6A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5C390-1F7D-40BB-A423-3C9847CD8466}" type="datetimeFigureOut">
              <a:rPr lang="en-US"/>
              <a:pPr>
                <a:defRPr/>
              </a:pPr>
              <a:t>5/10/2012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FB864-0CE5-4517-845E-20D3D32BF1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AF6D2-34D7-46AD-9196-27989237883E}" type="datetimeFigureOut">
              <a:rPr lang="en-US"/>
              <a:pPr>
                <a:defRPr/>
              </a:pPr>
              <a:t>5/10/2012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47BCF-BBB1-4F06-BE09-5F9D570159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E9F97-37AA-4B8E-93D0-FE6A92A31F17}" type="datetimeFigureOut">
              <a:rPr lang="en-US"/>
              <a:pPr>
                <a:defRPr/>
              </a:pPr>
              <a:t>5/10/2012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2331B-C9EA-4AEB-A2AB-9F4DA6553E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775A7-FE51-4D18-9E4E-85693B135844}" type="datetimeFigureOut">
              <a:rPr lang="en-US"/>
              <a:pPr>
                <a:defRPr/>
              </a:pPr>
              <a:t>5/10/2012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D712F-E5B7-452F-AF3E-30C084C6EF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C75A3-99E9-4C2A-A913-FE211E3EBC35}" type="datetimeFigureOut">
              <a:rPr lang="en-US"/>
              <a:pPr>
                <a:defRPr/>
              </a:pPr>
              <a:t>5/10/2012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898C7-8FBB-49AC-95E7-CF3FF149A7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E3EE4-ADBC-40B8-8D8A-13E2EE219DE1}" type="datetimeFigureOut">
              <a:rPr lang="en-US"/>
              <a:pPr>
                <a:defRPr/>
              </a:pPr>
              <a:t>5/10/2012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839FA-C956-4640-B18D-F4E7C140EA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D5094-B89E-4D6C-BFEB-3E9DC85FC6BF}" type="datetimeFigureOut">
              <a:rPr lang="en-US"/>
              <a:pPr>
                <a:defRPr/>
              </a:pPr>
              <a:t>5/10/2012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ACE38-6B05-41AD-8F1D-8C95143035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B0067-DAC3-4274-84AA-6C63453687FC}" type="datetimeFigureOut">
              <a:rPr lang="en-US"/>
              <a:pPr>
                <a:defRPr/>
              </a:pPr>
              <a:t>5/10/2012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6CB53-446C-43BE-9FBD-B882E730FE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40451-05C0-4CE6-9576-41150FA562FF}" type="datetimeFigureOut">
              <a:rPr lang="en-US"/>
              <a:pPr>
                <a:defRPr/>
              </a:pPr>
              <a:t>5/10/2012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97C9F-9830-419D-A798-8A35FDDBE2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C1CF1-2569-469A-AE3E-897ED6B4F676}" type="datetimeFigureOut">
              <a:rPr lang="en-US"/>
              <a:pPr>
                <a:defRPr/>
              </a:pPr>
              <a:t>5/10/2012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8EF46-A1B0-447C-9B17-8839BF51C7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FA7F3-6922-4DBC-96B0-425D6FB6DA5C}" type="datetimeFigureOut">
              <a:rPr lang="en-US"/>
              <a:pPr>
                <a:defRPr/>
              </a:pPr>
              <a:t>5/10/2012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1C378-DD07-4780-B94B-8466FD91D0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54648-231C-46C5-8C1F-471B486501FF}" type="datetimeFigureOut">
              <a:rPr lang="en-US"/>
              <a:pPr>
                <a:defRPr/>
              </a:pPr>
              <a:t>5/10/2012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F5E03-876A-4D26-A827-C7BB51A3CD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871FF-5427-411D-9D86-727914493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5E865-EB9D-4699-9F19-1FAC45FAE1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9484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871FF-5427-411D-9D86-727914493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5E865-EB9D-4699-9F19-1FAC45FAE1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0022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871FF-5427-411D-9D86-727914493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5E865-EB9D-4699-9F19-1FAC45FAE1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4443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871FF-5427-411D-9D86-727914493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5E865-EB9D-4699-9F19-1FAC45FAE1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4880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871FF-5427-411D-9D86-727914493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5E865-EB9D-4699-9F19-1FAC45FAE1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547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53637-0C52-4876-9135-5B3F8C63E2F0}" type="datetimeFigureOut">
              <a:rPr lang="en-US"/>
              <a:pPr>
                <a:defRPr/>
              </a:pPr>
              <a:t>5/10/2012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42248-374B-4F40-90BA-F80881611E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871FF-5427-411D-9D86-727914493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5E865-EB9D-4699-9F19-1FAC45FAE1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4546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871FF-5427-411D-9D86-727914493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5E865-EB9D-4699-9F19-1FAC45FAE1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9427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871FF-5427-411D-9D86-727914493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5E865-EB9D-4699-9F19-1FAC45FAE1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093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871FF-5427-411D-9D86-727914493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5E865-EB9D-4699-9F19-1FAC45FAE1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2496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871FF-5427-411D-9D86-727914493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5E865-EB9D-4699-9F19-1FAC45FAE1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8353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871FF-5427-411D-9D86-727914493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5E865-EB9D-4699-9F19-1FAC45FAE1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3157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96F6D34-ECF0-4982-BF5A-2135225389CC}" type="datetimeFigureOut">
              <a:rPr lang="en-US">
                <a:solidFill>
                  <a:prstClr val="black"/>
                </a:solidFill>
                <a:latin typeface="Eras Light ITC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5/10/2012</a:t>
            </a:fld>
            <a:endParaRPr lang="en-US">
              <a:solidFill>
                <a:prstClr val="black"/>
              </a:solidFill>
              <a:latin typeface="Eras Light ITC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Eras Light ITC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A35CA3E-0CE9-4538-9B59-27C6F52368EB}" type="slidenum">
              <a:rPr lang="en-US">
                <a:solidFill>
                  <a:prstClr val="black"/>
                </a:solidFill>
                <a:latin typeface="Eras Light ITC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Eras Light IT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4275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96F6D34-ECF0-4982-BF5A-2135225389CC}" type="datetimeFigureOut">
              <a:rPr lang="en-US">
                <a:solidFill>
                  <a:prstClr val="black"/>
                </a:solidFill>
                <a:latin typeface="Eras Light ITC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5/10/2012</a:t>
            </a:fld>
            <a:endParaRPr lang="en-US">
              <a:solidFill>
                <a:prstClr val="black"/>
              </a:solidFill>
              <a:latin typeface="Eras Light ITC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Eras Light ITC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A35CA3E-0CE9-4538-9B59-27C6F52368EB}" type="slidenum">
              <a:rPr lang="en-US">
                <a:solidFill>
                  <a:prstClr val="black"/>
                </a:solidFill>
                <a:latin typeface="Eras Light ITC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Eras Light IT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529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96F6D34-ECF0-4982-BF5A-2135225389CC}" type="datetimeFigureOut">
              <a:rPr lang="en-US">
                <a:solidFill>
                  <a:prstClr val="black"/>
                </a:solidFill>
                <a:latin typeface="Eras Light ITC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5/10/2012</a:t>
            </a:fld>
            <a:endParaRPr lang="en-US">
              <a:solidFill>
                <a:prstClr val="black"/>
              </a:solidFill>
              <a:latin typeface="Eras Light ITC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Eras Light ITC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A35CA3E-0CE9-4538-9B59-27C6F52368EB}" type="slidenum">
              <a:rPr lang="en-US">
                <a:solidFill>
                  <a:prstClr val="black"/>
                </a:solidFill>
                <a:latin typeface="Eras Light ITC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Eras Light IT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3545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96F6D34-ECF0-4982-BF5A-2135225389CC}" type="datetimeFigureOut">
              <a:rPr lang="en-US">
                <a:solidFill>
                  <a:prstClr val="black"/>
                </a:solidFill>
                <a:latin typeface="Eras Light ITC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5/10/2012</a:t>
            </a:fld>
            <a:endParaRPr lang="en-US">
              <a:solidFill>
                <a:prstClr val="black"/>
              </a:solidFill>
              <a:latin typeface="Eras Light ITC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Eras Light ITC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A35CA3E-0CE9-4538-9B59-27C6F52368EB}" type="slidenum">
              <a:rPr lang="en-US">
                <a:solidFill>
                  <a:prstClr val="black"/>
                </a:solidFill>
                <a:latin typeface="Eras Light ITC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Eras Light IT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196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2BA9C-1542-4E47-8AF8-38624770C21A}" type="datetimeFigureOut">
              <a:rPr lang="en-US"/>
              <a:pPr>
                <a:defRPr/>
              </a:pPr>
              <a:t>5/10/2012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B210B-E814-4D02-8EA4-269D8A90DA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96F6D34-ECF0-4982-BF5A-2135225389CC}" type="datetimeFigureOut">
              <a:rPr lang="en-US">
                <a:solidFill>
                  <a:prstClr val="black"/>
                </a:solidFill>
                <a:latin typeface="Eras Light ITC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5/10/2012</a:t>
            </a:fld>
            <a:endParaRPr lang="en-US">
              <a:solidFill>
                <a:prstClr val="black"/>
              </a:solidFill>
              <a:latin typeface="Eras Light ITC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Eras Light ITC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A35CA3E-0CE9-4538-9B59-27C6F52368EB}" type="slidenum">
              <a:rPr lang="en-US">
                <a:solidFill>
                  <a:prstClr val="black"/>
                </a:solidFill>
                <a:latin typeface="Eras Light ITC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Eras Light IT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3902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96F6D34-ECF0-4982-BF5A-2135225389CC}" type="datetimeFigureOut">
              <a:rPr lang="en-US">
                <a:solidFill>
                  <a:prstClr val="black"/>
                </a:solidFill>
                <a:latin typeface="Eras Light ITC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5/10/2012</a:t>
            </a:fld>
            <a:endParaRPr lang="en-US">
              <a:solidFill>
                <a:prstClr val="black"/>
              </a:solidFill>
              <a:latin typeface="Eras Light ITC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Eras Light ITC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A35CA3E-0CE9-4538-9B59-27C6F52368EB}" type="slidenum">
              <a:rPr lang="en-US">
                <a:solidFill>
                  <a:prstClr val="black"/>
                </a:solidFill>
                <a:latin typeface="Eras Light ITC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Eras Light IT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1930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96F6D34-ECF0-4982-BF5A-2135225389CC}" type="datetimeFigureOut">
              <a:rPr lang="en-US">
                <a:solidFill>
                  <a:prstClr val="black"/>
                </a:solidFill>
                <a:latin typeface="Eras Light ITC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5/10/2012</a:t>
            </a:fld>
            <a:endParaRPr lang="en-US">
              <a:solidFill>
                <a:prstClr val="black"/>
              </a:solidFill>
              <a:latin typeface="Eras Light ITC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Eras Light ITC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A35CA3E-0CE9-4538-9B59-27C6F52368EB}" type="slidenum">
              <a:rPr lang="en-US">
                <a:solidFill>
                  <a:prstClr val="black"/>
                </a:solidFill>
                <a:latin typeface="Eras Light ITC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Eras Light IT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3665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96F6D34-ECF0-4982-BF5A-2135225389CC}" type="datetimeFigureOut">
              <a:rPr lang="en-US">
                <a:solidFill>
                  <a:prstClr val="black"/>
                </a:solidFill>
                <a:latin typeface="Eras Light ITC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5/10/2012</a:t>
            </a:fld>
            <a:endParaRPr lang="en-US">
              <a:solidFill>
                <a:prstClr val="black"/>
              </a:solidFill>
              <a:latin typeface="Eras Light ITC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Eras Light ITC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A35CA3E-0CE9-4538-9B59-27C6F52368EB}" type="slidenum">
              <a:rPr lang="en-US">
                <a:solidFill>
                  <a:prstClr val="black"/>
                </a:solidFill>
                <a:latin typeface="Eras Light ITC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Eras Light IT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093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96F6D34-ECF0-4982-BF5A-2135225389CC}" type="datetimeFigureOut">
              <a:rPr lang="en-US">
                <a:solidFill>
                  <a:prstClr val="black"/>
                </a:solidFill>
                <a:latin typeface="Eras Light ITC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5/10/2012</a:t>
            </a:fld>
            <a:endParaRPr lang="en-US">
              <a:solidFill>
                <a:prstClr val="black"/>
              </a:solidFill>
              <a:latin typeface="Eras Light ITC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Eras Light ITC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A35CA3E-0CE9-4538-9B59-27C6F52368EB}" type="slidenum">
              <a:rPr lang="en-US">
                <a:solidFill>
                  <a:prstClr val="black"/>
                </a:solidFill>
                <a:latin typeface="Eras Light ITC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Eras Light IT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6664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96F6D34-ECF0-4982-BF5A-2135225389CC}" type="datetimeFigureOut">
              <a:rPr lang="en-US">
                <a:solidFill>
                  <a:prstClr val="black"/>
                </a:solidFill>
                <a:latin typeface="Eras Light ITC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5/10/2012</a:t>
            </a:fld>
            <a:endParaRPr lang="en-US">
              <a:solidFill>
                <a:prstClr val="black"/>
              </a:solidFill>
              <a:latin typeface="Eras Light ITC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Eras Light ITC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A35CA3E-0CE9-4538-9B59-27C6F52368EB}" type="slidenum">
              <a:rPr lang="en-US">
                <a:solidFill>
                  <a:prstClr val="black"/>
                </a:solidFill>
                <a:latin typeface="Eras Light ITC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Eras Light IT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3785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96F6D34-ECF0-4982-BF5A-2135225389CC}" type="datetimeFigureOut">
              <a:rPr lang="en-US">
                <a:solidFill>
                  <a:prstClr val="black"/>
                </a:solidFill>
                <a:latin typeface="Eras Light ITC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5/10/2012</a:t>
            </a:fld>
            <a:endParaRPr lang="en-US">
              <a:solidFill>
                <a:prstClr val="black"/>
              </a:solidFill>
              <a:latin typeface="Eras Light ITC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Eras Light ITC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A35CA3E-0CE9-4538-9B59-27C6F52368EB}" type="slidenum">
              <a:rPr lang="en-US">
                <a:solidFill>
                  <a:prstClr val="black"/>
                </a:solidFill>
                <a:latin typeface="Eras Light ITC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Eras Light IT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5957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9AED8-393B-4DFF-B773-16817D3884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396B7-08DE-47EF-83C2-17352B8859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2217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9AED8-393B-4DFF-B773-16817D3884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396B7-08DE-47EF-83C2-17352B8859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5431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9AED8-393B-4DFF-B773-16817D3884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396B7-08DE-47EF-83C2-17352B8859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250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85903-8754-456F-B3DB-93433209F7F4}" type="datetimeFigureOut">
              <a:rPr lang="en-US"/>
              <a:pPr>
                <a:defRPr/>
              </a:pPr>
              <a:t>5/10/2012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753FA-6E86-415B-8548-96A2D056F0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9AED8-393B-4DFF-B773-16817D3884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396B7-08DE-47EF-83C2-17352B8859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0368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9AED8-393B-4DFF-B773-16817D3884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396B7-08DE-47EF-83C2-17352B8859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4489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9AED8-393B-4DFF-B773-16817D3884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396B7-08DE-47EF-83C2-17352B8859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5477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9AED8-393B-4DFF-B773-16817D3884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396B7-08DE-47EF-83C2-17352B8859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7066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9AED8-393B-4DFF-B773-16817D3884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396B7-08DE-47EF-83C2-17352B8859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1788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9AED8-393B-4DFF-B773-16817D3884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396B7-08DE-47EF-83C2-17352B8859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5166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9AED8-393B-4DFF-B773-16817D3884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396B7-08DE-47EF-83C2-17352B8859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8253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9AED8-393B-4DFF-B773-16817D3884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396B7-08DE-47EF-83C2-17352B8859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318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3B8EA-2CE0-4419-AFC7-506F9716060B}" type="datetimeFigureOut">
              <a:rPr lang="en-US"/>
              <a:pPr>
                <a:defRPr/>
              </a:pPr>
              <a:t>5/10/2012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548DA-4779-4318-A6B1-31FB7A27F3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4F5BC-BFE0-4219-A696-BC70AD54EE40}" type="datetimeFigureOut">
              <a:rPr lang="en-US"/>
              <a:pPr>
                <a:defRPr/>
              </a:pPr>
              <a:t>5/10/2012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B4BC3-FEE4-4A8A-920A-F429B25DE6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D7D1F0-9369-4A38-B9E6-F4EDFECF1D79}" type="datetimeFigureOut">
              <a:rPr lang="en-US"/>
              <a:pPr>
                <a:defRPr/>
              </a:pPr>
              <a:t>5/10/2012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74FE01C-C587-46C0-AE1B-69C40152C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Eras Light ITC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Eras Light ITC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Eras Light ITC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Eras Light ITC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Eras Light ITC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Eras Light ITC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Eras Light ITC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Eras Light ITC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D3F42C0-6443-4C5B-9538-CC3F7C31FDD1}" type="datetimeFigureOut">
              <a:rPr lang="en-US"/>
              <a:pPr>
                <a:defRPr/>
              </a:pPr>
              <a:t>5/10/2012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24209EE-9AF3-4E96-B9B4-0BE7301A51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Eras Light ITC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Eras Light ITC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Eras Light ITC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Eras Light ITC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Eras Light ITC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Eras Light ITC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Eras Light ITC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Eras Light ITC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7532885-EB9C-42B0-BA50-0EC98D96688D}" type="datetimeFigureOut">
              <a:rPr lang="en-US"/>
              <a:pPr>
                <a:defRPr/>
              </a:pPr>
              <a:t>5/10/2012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D629BFE-6E83-4F62-9CE7-9B8DCC616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Eras Light ITC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Eras Light ITC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Eras Light ITC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Eras Light ITC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Eras Light ITC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Eras Light ITC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Eras Light ITC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Eras Light ITC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9D871FF-5427-411D-9D86-727914493AD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Eras Light ITC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5/10/2012</a:t>
            </a:fld>
            <a:endParaRPr lang="en-US">
              <a:solidFill>
                <a:prstClr val="black">
                  <a:tint val="75000"/>
                </a:prstClr>
              </a:solidFill>
              <a:latin typeface="Eras Light ITC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Eras Light ITC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8D5E865-EB9D-4699-9F19-1FAC45FAE13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Eras Light ITC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Eras Light IT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24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380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C99AED8-393B-4DFF-B773-16817D38846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Eras Light ITC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5/10/2012</a:t>
            </a:fld>
            <a:endParaRPr lang="en-US">
              <a:solidFill>
                <a:prstClr val="black">
                  <a:tint val="75000"/>
                </a:prstClr>
              </a:solidFill>
              <a:latin typeface="Eras Light ITC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Eras Light ITC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90396B7-08DE-47EF-83C2-17352B8859D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Eras Light ITC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Eras Light IT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63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50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59.TIF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://www.grta.org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8"/>
          <p:cNvSpPr txBox="1">
            <a:spLocks/>
          </p:cNvSpPr>
          <p:nvPr/>
        </p:nvSpPr>
        <p:spPr>
          <a:xfrm>
            <a:off x="304800" y="2819400"/>
            <a:ext cx="3790950" cy="4038600"/>
          </a:xfrm>
          <a:prstGeom prst="rect">
            <a:avLst/>
          </a:prstGeom>
        </p:spPr>
        <p:txBody>
          <a:bodyPr/>
          <a:lstStyle/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b="1" dirty="0" smtClean="0">
                <a:solidFill>
                  <a:srgbClr val="6B702B"/>
                </a:solidFill>
                <a:latin typeface="Eras Medium ITC"/>
              </a:rPr>
              <a:t>Dog Parks</a:t>
            </a:r>
          </a:p>
          <a:p>
            <a:pPr marL="369888" marR="0" lvl="1" indent="-115888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Dog Run</a:t>
            </a:r>
          </a:p>
          <a:p>
            <a:pPr marL="369888" marR="0" lvl="1" indent="-115888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Destination Dog Park</a:t>
            </a:r>
          </a:p>
          <a:p>
            <a:pPr marL="115888" indent="-115888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b="1" dirty="0" smtClean="0">
                <a:solidFill>
                  <a:srgbClr val="6B702B"/>
                </a:solidFill>
                <a:latin typeface="Eras Medium ITC"/>
              </a:rPr>
              <a:t>Conservation Parks</a:t>
            </a:r>
          </a:p>
          <a:p>
            <a:pPr marL="115888" indent="-115888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b="1" dirty="0" smtClean="0">
                <a:solidFill>
                  <a:srgbClr val="6B702B"/>
                </a:solidFill>
                <a:latin typeface="Eras Medium ITC"/>
              </a:rPr>
              <a:t>Trails + Greenways (Off-Street) </a:t>
            </a:r>
          </a:p>
          <a:p>
            <a:pPr marL="369888" marR="0" lvl="1" indent="-115888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Multi-Purpose Trail</a:t>
            </a:r>
          </a:p>
          <a:p>
            <a:pPr marL="369888" marR="0" lvl="1" indent="-115888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Nature Trail</a:t>
            </a: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rgbClr val="FC9F1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5888" marR="0" lvl="0" indent="-115888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b="1" dirty="0" smtClean="0">
                <a:solidFill>
                  <a:srgbClr val="6B702B"/>
                </a:solidFill>
                <a:latin typeface="Eras Medium ITC"/>
              </a:rPr>
              <a:t>Street + Sidewalks</a:t>
            </a:r>
          </a:p>
          <a:p>
            <a:pPr marL="369888" marR="0" lvl="1" indent="-115888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Boulevards</a:t>
            </a:r>
          </a:p>
          <a:p>
            <a:pPr marL="369888" marR="0" lvl="1" indent="-115888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Avenues</a:t>
            </a:r>
          </a:p>
          <a:p>
            <a:pPr marL="369888" marR="0" lvl="1" indent="-115888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Shared Street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8600" y="1371601"/>
            <a:ext cx="79248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b="1" dirty="0" err="1" smtClean="0">
                <a:solidFill>
                  <a:srgbClr val="35006D"/>
                </a:solidFill>
                <a:latin typeface="Eras Medium ITC" pitchFamily="34" charset="0"/>
              </a:rPr>
              <a:t>Buckhead</a:t>
            </a:r>
            <a:r>
              <a:rPr lang="en-US" b="1" dirty="0" smtClean="0">
                <a:solidFill>
                  <a:srgbClr val="35006D"/>
                </a:solidFill>
                <a:latin typeface="Eras Medium ITC" pitchFamily="34" charset="0"/>
              </a:rPr>
              <a:t> </a:t>
            </a:r>
          </a:p>
          <a:p>
            <a:pPr eaLnBrk="1" hangingPunct="1">
              <a:defRPr/>
            </a:pPr>
            <a:r>
              <a:rPr lang="en-US" b="1" dirty="0" smtClean="0">
                <a:solidFill>
                  <a:srgbClr val="35006D"/>
                </a:solidFill>
                <a:latin typeface="Eras Medium ITC" pitchFamily="34" charset="0"/>
              </a:rPr>
              <a:t>Collection</a:t>
            </a:r>
          </a:p>
        </p:txBody>
      </p:sp>
      <p:pic>
        <p:nvPicPr>
          <p:cNvPr id="7" name="Picture 5" descr="DSCN5573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 bwMode="auto">
          <a:xfrm>
            <a:off x="6230129" y="1752600"/>
            <a:ext cx="2456671" cy="1636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Pages from SPI-9_Graphic_Appendix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3200400" y="4563373"/>
            <a:ext cx="3700732" cy="1837427"/>
          </a:xfrm>
          <a:prstGeom prst="rect">
            <a:avLst/>
          </a:prstGeom>
        </p:spPr>
      </p:pic>
      <p:pic>
        <p:nvPicPr>
          <p:cNvPr id="11" name="Picture 5" descr="DSCN5573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235572" y="2905270"/>
            <a:ext cx="1708028" cy="1285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027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>
          <a:xfrm>
            <a:off x="4495800" y="76200"/>
            <a:ext cx="4408488" cy="2133600"/>
          </a:xfrm>
        </p:spPr>
        <p:txBody>
          <a:bodyPr>
            <a:noAutofit/>
          </a:bodyPr>
          <a:lstStyle/>
          <a:p>
            <a:pPr algn="r"/>
            <a:r>
              <a:rPr lang="en-US" b="1" dirty="0" smtClean="0">
                <a:solidFill>
                  <a:srgbClr val="35006D"/>
                </a:solidFill>
                <a:latin typeface="Eras Medium ITC" pitchFamily="34" charset="0"/>
                <a:ea typeface="+mn-ea"/>
                <a:cs typeface="Arial" charset="0"/>
              </a:rPr>
              <a:t>Buckhead </a:t>
            </a:r>
            <a:br>
              <a:rPr lang="en-US" b="1" dirty="0" smtClean="0">
                <a:solidFill>
                  <a:srgbClr val="35006D"/>
                </a:solidFill>
                <a:latin typeface="Eras Medium ITC" pitchFamily="34" charset="0"/>
                <a:ea typeface="+mn-ea"/>
                <a:cs typeface="Arial" charset="0"/>
              </a:rPr>
            </a:br>
            <a:r>
              <a:rPr lang="en-US" b="1" dirty="0" smtClean="0">
                <a:solidFill>
                  <a:srgbClr val="35006D"/>
                </a:solidFill>
                <a:latin typeface="Eras Medium ITC" pitchFamily="34" charset="0"/>
                <a:ea typeface="+mn-ea"/>
                <a:cs typeface="Arial" charset="0"/>
              </a:rPr>
              <a:t>Collection Vision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76800" y="2362200"/>
            <a:ext cx="454447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 smtClean="0">
                <a:latin typeface="Eras Medium ITC"/>
              </a:rPr>
              <a:t>16 Plazas			+   0.3   Acres</a:t>
            </a:r>
          </a:p>
          <a:p>
            <a:pPr algn="l"/>
            <a:r>
              <a:rPr lang="en-US" sz="1400" b="1" dirty="0" smtClean="0">
                <a:latin typeface="Eras Medium ITC"/>
              </a:rPr>
              <a:t>  2 Central Gathering Spaces	+   4 .0  Acres</a:t>
            </a:r>
          </a:p>
          <a:p>
            <a:pPr algn="l"/>
            <a:r>
              <a:rPr lang="en-US" sz="1400" b="1" dirty="0" smtClean="0">
                <a:latin typeface="Eras Medium ITC"/>
              </a:rPr>
              <a:t>13 Neighborhood Parks	+ 19.5   Acres</a:t>
            </a:r>
          </a:p>
          <a:p>
            <a:pPr algn="l"/>
            <a:r>
              <a:rPr lang="en-US" sz="1400" b="1" dirty="0" smtClean="0">
                <a:latin typeface="Eras Medium ITC"/>
              </a:rPr>
              <a:t>  3 Beltline Parks		+ 24.0   Acres</a:t>
            </a:r>
          </a:p>
          <a:p>
            <a:pPr algn="l"/>
            <a:r>
              <a:rPr lang="en-US" sz="1400" b="1" dirty="0" smtClean="0">
                <a:latin typeface="Eras Medium ITC"/>
              </a:rPr>
              <a:t>  4 </a:t>
            </a:r>
            <a:r>
              <a:rPr lang="en-US" sz="1400" b="1" dirty="0" err="1" smtClean="0">
                <a:latin typeface="Eras Medium ITC"/>
              </a:rPr>
              <a:t>Comm</a:t>
            </a:r>
            <a:r>
              <a:rPr lang="en-US" sz="1400" b="1" dirty="0" smtClean="0">
                <a:latin typeface="Eras Medium ITC"/>
              </a:rPr>
              <a:t> Park Components 	+   3.5   Acres </a:t>
            </a:r>
          </a:p>
          <a:p>
            <a:pPr algn="l"/>
            <a:r>
              <a:rPr lang="en-US" sz="1400" b="1" dirty="0" smtClean="0">
                <a:latin typeface="Eras Medium ITC"/>
              </a:rPr>
              <a:t>17 Community Greens	                    + 17      Acres</a:t>
            </a:r>
          </a:p>
          <a:p>
            <a:pPr algn="l"/>
            <a:r>
              <a:rPr lang="en-US" sz="1400" b="1" dirty="0" smtClean="0">
                <a:latin typeface="Eras Medium ITC"/>
              </a:rPr>
              <a:t>15 Dog Runs		+   0.3   Acres</a:t>
            </a:r>
          </a:p>
          <a:p>
            <a:pPr algn="l"/>
            <a:r>
              <a:rPr lang="en-US" sz="1400" b="1" dirty="0" smtClean="0">
                <a:latin typeface="Eras Medium ITC"/>
              </a:rPr>
              <a:t>  2 Destination Dog Parks	+   2.0   Acres</a:t>
            </a:r>
          </a:p>
          <a:p>
            <a:pPr algn="l"/>
            <a:r>
              <a:rPr lang="en-US" sz="1400" b="1" i="1" dirty="0" smtClean="0">
                <a:latin typeface="Eras Medium ITC"/>
              </a:rPr>
              <a:t>     </a:t>
            </a:r>
            <a:r>
              <a:rPr lang="en-US" sz="1400" i="1" dirty="0" smtClean="0">
                <a:latin typeface="Eras Medium ITC"/>
              </a:rPr>
              <a:t>Natural Areas	                    + 9,300  Acres</a:t>
            </a:r>
          </a:p>
          <a:p>
            <a:pPr marL="231775" algn="l"/>
            <a:r>
              <a:rPr lang="en-US" sz="1400" b="1" dirty="0" smtClean="0">
                <a:latin typeface="Eras Medium ITC"/>
              </a:rPr>
              <a:t>Trails + Greenways	                    + 36      Acres</a:t>
            </a:r>
          </a:p>
          <a:p>
            <a:pPr marL="231775" algn="l"/>
            <a:r>
              <a:rPr lang="en-US" sz="1400" b="1" dirty="0" smtClean="0">
                <a:latin typeface="Eras Medium ITC"/>
              </a:rPr>
              <a:t>Street + Sidewalk 	</a:t>
            </a:r>
          </a:p>
          <a:p>
            <a:pPr marL="231775" algn="l"/>
            <a:r>
              <a:rPr lang="en-US" sz="1400" b="1" dirty="0" smtClean="0">
                <a:latin typeface="Eras Medium ITC"/>
              </a:rPr>
              <a:t>Improvements		+ 20      Miles</a:t>
            </a:r>
          </a:p>
          <a:p>
            <a:pPr algn="l"/>
            <a:endParaRPr lang="en-US" sz="1400" b="1" dirty="0" smtClean="0">
              <a:latin typeface="Eras Medium ITC"/>
            </a:endParaRPr>
          </a:p>
          <a:p>
            <a:pPr algn="l"/>
            <a:r>
              <a:rPr lang="en-US" sz="1400" b="1" dirty="0" smtClean="0">
                <a:latin typeface="Eras Medium ITC"/>
              </a:rPr>
              <a:t>Total Vision		+ 106.6 Acres</a:t>
            </a:r>
          </a:p>
          <a:p>
            <a:pPr algn="l"/>
            <a:endParaRPr lang="en-US" sz="1400" b="1" dirty="0" smtClean="0">
              <a:solidFill>
                <a:srgbClr val="FC9F1A"/>
              </a:solidFill>
            </a:endParaRPr>
          </a:p>
        </p:txBody>
      </p:sp>
      <p:pic>
        <p:nvPicPr>
          <p:cNvPr id="9" name="Picture 8" descr="Overall_Vision Map_AllGr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0629" y="152400"/>
            <a:ext cx="4517571" cy="63246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7848600" y="5029200"/>
            <a:ext cx="1066800" cy="0"/>
          </a:xfrm>
          <a:prstGeom prst="line">
            <a:avLst/>
          </a:prstGeom>
          <a:ln w="254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/>
          <p:cNvSpPr/>
          <p:nvPr/>
        </p:nvSpPr>
        <p:spPr>
          <a:xfrm>
            <a:off x="7482255" y="4934857"/>
            <a:ext cx="1647231" cy="928914"/>
          </a:xfrm>
          <a:custGeom>
            <a:avLst/>
            <a:gdLst>
              <a:gd name="connsiteX0" fmla="*/ 747345 w 1647231"/>
              <a:gd name="connsiteY0" fmla="*/ 14514 h 928914"/>
              <a:gd name="connsiteX1" fmla="*/ 36145 w 1647231"/>
              <a:gd name="connsiteY1" fmla="*/ 406400 h 928914"/>
              <a:gd name="connsiteX2" fmla="*/ 79688 w 1647231"/>
              <a:gd name="connsiteY2" fmla="*/ 537029 h 928914"/>
              <a:gd name="connsiteX3" fmla="*/ 195802 w 1647231"/>
              <a:gd name="connsiteY3" fmla="*/ 653143 h 928914"/>
              <a:gd name="connsiteX4" fmla="*/ 399002 w 1647231"/>
              <a:gd name="connsiteY4" fmla="*/ 769257 h 928914"/>
              <a:gd name="connsiteX5" fmla="*/ 515116 w 1647231"/>
              <a:gd name="connsiteY5" fmla="*/ 812800 h 928914"/>
              <a:gd name="connsiteX6" fmla="*/ 805402 w 1647231"/>
              <a:gd name="connsiteY6" fmla="*/ 899886 h 928914"/>
              <a:gd name="connsiteX7" fmla="*/ 965059 w 1647231"/>
              <a:gd name="connsiteY7" fmla="*/ 928914 h 928914"/>
              <a:gd name="connsiteX8" fmla="*/ 1298888 w 1647231"/>
              <a:gd name="connsiteY8" fmla="*/ 899886 h 928914"/>
              <a:gd name="connsiteX9" fmla="*/ 1385974 w 1647231"/>
              <a:gd name="connsiteY9" fmla="*/ 885372 h 928914"/>
              <a:gd name="connsiteX10" fmla="*/ 1458545 w 1647231"/>
              <a:gd name="connsiteY10" fmla="*/ 841829 h 928914"/>
              <a:gd name="connsiteX11" fmla="*/ 1545631 w 1647231"/>
              <a:gd name="connsiteY11" fmla="*/ 783772 h 928914"/>
              <a:gd name="connsiteX12" fmla="*/ 1574659 w 1647231"/>
              <a:gd name="connsiteY12" fmla="*/ 740229 h 928914"/>
              <a:gd name="connsiteX13" fmla="*/ 1632716 w 1647231"/>
              <a:gd name="connsiteY13" fmla="*/ 667657 h 928914"/>
              <a:gd name="connsiteX14" fmla="*/ 1647231 w 1647231"/>
              <a:gd name="connsiteY14" fmla="*/ 595086 h 928914"/>
              <a:gd name="connsiteX15" fmla="*/ 1603688 w 1647231"/>
              <a:gd name="connsiteY15" fmla="*/ 348343 h 928914"/>
              <a:gd name="connsiteX16" fmla="*/ 1560145 w 1647231"/>
              <a:gd name="connsiteY16" fmla="*/ 304800 h 928914"/>
              <a:gd name="connsiteX17" fmla="*/ 1473059 w 1647231"/>
              <a:gd name="connsiteY17" fmla="*/ 232229 h 928914"/>
              <a:gd name="connsiteX18" fmla="*/ 1298888 w 1647231"/>
              <a:gd name="connsiteY18" fmla="*/ 174172 h 928914"/>
              <a:gd name="connsiteX19" fmla="*/ 1211802 w 1647231"/>
              <a:gd name="connsiteY19" fmla="*/ 159657 h 928914"/>
              <a:gd name="connsiteX20" fmla="*/ 1037631 w 1647231"/>
              <a:gd name="connsiteY20" fmla="*/ 130629 h 928914"/>
              <a:gd name="connsiteX21" fmla="*/ 790888 w 1647231"/>
              <a:gd name="connsiteY21" fmla="*/ 116114 h 928914"/>
              <a:gd name="connsiteX22" fmla="*/ 689288 w 1647231"/>
              <a:gd name="connsiteY22" fmla="*/ 72572 h 928914"/>
              <a:gd name="connsiteX23" fmla="*/ 602202 w 1647231"/>
              <a:gd name="connsiteY23" fmla="*/ 14514 h 928914"/>
              <a:gd name="connsiteX24" fmla="*/ 558659 w 1647231"/>
              <a:gd name="connsiteY24" fmla="*/ 0 h 928914"/>
              <a:gd name="connsiteX0" fmla="*/ 747345 w 1647231"/>
              <a:gd name="connsiteY0" fmla="*/ 14514 h 928914"/>
              <a:gd name="connsiteX1" fmla="*/ 137745 w 1647231"/>
              <a:gd name="connsiteY1" fmla="*/ 170543 h 928914"/>
              <a:gd name="connsiteX2" fmla="*/ 36145 w 1647231"/>
              <a:gd name="connsiteY2" fmla="*/ 406400 h 928914"/>
              <a:gd name="connsiteX3" fmla="*/ 79688 w 1647231"/>
              <a:gd name="connsiteY3" fmla="*/ 537029 h 928914"/>
              <a:gd name="connsiteX4" fmla="*/ 195802 w 1647231"/>
              <a:gd name="connsiteY4" fmla="*/ 653143 h 928914"/>
              <a:gd name="connsiteX5" fmla="*/ 399002 w 1647231"/>
              <a:gd name="connsiteY5" fmla="*/ 769257 h 928914"/>
              <a:gd name="connsiteX6" fmla="*/ 515116 w 1647231"/>
              <a:gd name="connsiteY6" fmla="*/ 812800 h 928914"/>
              <a:gd name="connsiteX7" fmla="*/ 805402 w 1647231"/>
              <a:gd name="connsiteY7" fmla="*/ 899886 h 928914"/>
              <a:gd name="connsiteX8" fmla="*/ 965059 w 1647231"/>
              <a:gd name="connsiteY8" fmla="*/ 928914 h 928914"/>
              <a:gd name="connsiteX9" fmla="*/ 1298888 w 1647231"/>
              <a:gd name="connsiteY9" fmla="*/ 899886 h 928914"/>
              <a:gd name="connsiteX10" fmla="*/ 1385974 w 1647231"/>
              <a:gd name="connsiteY10" fmla="*/ 885372 h 928914"/>
              <a:gd name="connsiteX11" fmla="*/ 1458545 w 1647231"/>
              <a:gd name="connsiteY11" fmla="*/ 841829 h 928914"/>
              <a:gd name="connsiteX12" fmla="*/ 1545631 w 1647231"/>
              <a:gd name="connsiteY12" fmla="*/ 783772 h 928914"/>
              <a:gd name="connsiteX13" fmla="*/ 1574659 w 1647231"/>
              <a:gd name="connsiteY13" fmla="*/ 740229 h 928914"/>
              <a:gd name="connsiteX14" fmla="*/ 1632716 w 1647231"/>
              <a:gd name="connsiteY14" fmla="*/ 667657 h 928914"/>
              <a:gd name="connsiteX15" fmla="*/ 1647231 w 1647231"/>
              <a:gd name="connsiteY15" fmla="*/ 595086 h 928914"/>
              <a:gd name="connsiteX16" fmla="*/ 1603688 w 1647231"/>
              <a:gd name="connsiteY16" fmla="*/ 348343 h 928914"/>
              <a:gd name="connsiteX17" fmla="*/ 1560145 w 1647231"/>
              <a:gd name="connsiteY17" fmla="*/ 304800 h 928914"/>
              <a:gd name="connsiteX18" fmla="*/ 1473059 w 1647231"/>
              <a:gd name="connsiteY18" fmla="*/ 232229 h 928914"/>
              <a:gd name="connsiteX19" fmla="*/ 1298888 w 1647231"/>
              <a:gd name="connsiteY19" fmla="*/ 174172 h 928914"/>
              <a:gd name="connsiteX20" fmla="*/ 1211802 w 1647231"/>
              <a:gd name="connsiteY20" fmla="*/ 159657 h 928914"/>
              <a:gd name="connsiteX21" fmla="*/ 1037631 w 1647231"/>
              <a:gd name="connsiteY21" fmla="*/ 130629 h 928914"/>
              <a:gd name="connsiteX22" fmla="*/ 790888 w 1647231"/>
              <a:gd name="connsiteY22" fmla="*/ 116114 h 928914"/>
              <a:gd name="connsiteX23" fmla="*/ 689288 w 1647231"/>
              <a:gd name="connsiteY23" fmla="*/ 72572 h 928914"/>
              <a:gd name="connsiteX24" fmla="*/ 602202 w 1647231"/>
              <a:gd name="connsiteY24" fmla="*/ 14514 h 928914"/>
              <a:gd name="connsiteX25" fmla="*/ 558659 w 1647231"/>
              <a:gd name="connsiteY25" fmla="*/ 0 h 928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647231" h="928914">
                <a:moveTo>
                  <a:pt x="747345" y="14514"/>
                </a:moveTo>
                <a:cubicBezTo>
                  <a:pt x="679612" y="43543"/>
                  <a:pt x="256278" y="105229"/>
                  <a:pt x="137745" y="170543"/>
                </a:cubicBezTo>
                <a:cubicBezTo>
                  <a:pt x="19212" y="235857"/>
                  <a:pt x="79688" y="348343"/>
                  <a:pt x="36145" y="406400"/>
                </a:cubicBezTo>
                <a:cubicBezTo>
                  <a:pt x="0" y="434688"/>
                  <a:pt x="62035" y="494661"/>
                  <a:pt x="79688" y="537029"/>
                </a:cubicBezTo>
                <a:cubicBezTo>
                  <a:pt x="99455" y="584471"/>
                  <a:pt x="160778" y="629064"/>
                  <a:pt x="195802" y="653143"/>
                </a:cubicBezTo>
                <a:cubicBezTo>
                  <a:pt x="219546" y="669467"/>
                  <a:pt x="344149" y="746402"/>
                  <a:pt x="399002" y="769257"/>
                </a:cubicBezTo>
                <a:cubicBezTo>
                  <a:pt x="437159" y="785156"/>
                  <a:pt x="475762" y="800151"/>
                  <a:pt x="515116" y="812800"/>
                </a:cubicBezTo>
                <a:cubicBezTo>
                  <a:pt x="611292" y="843714"/>
                  <a:pt x="706009" y="881815"/>
                  <a:pt x="805402" y="899886"/>
                </a:cubicBezTo>
                <a:lnTo>
                  <a:pt x="965059" y="928914"/>
                </a:lnTo>
                <a:lnTo>
                  <a:pt x="1298888" y="899886"/>
                </a:lnTo>
                <a:cubicBezTo>
                  <a:pt x="1328161" y="896858"/>
                  <a:pt x="1358317" y="895429"/>
                  <a:pt x="1385974" y="885372"/>
                </a:cubicBezTo>
                <a:cubicBezTo>
                  <a:pt x="1412486" y="875731"/>
                  <a:pt x="1434745" y="856975"/>
                  <a:pt x="1458545" y="841829"/>
                </a:cubicBezTo>
                <a:cubicBezTo>
                  <a:pt x="1487979" y="823098"/>
                  <a:pt x="1545631" y="783772"/>
                  <a:pt x="1545631" y="783772"/>
                </a:cubicBezTo>
                <a:cubicBezTo>
                  <a:pt x="1555307" y="769258"/>
                  <a:pt x="1564193" y="754184"/>
                  <a:pt x="1574659" y="740229"/>
                </a:cubicBezTo>
                <a:cubicBezTo>
                  <a:pt x="1593246" y="715446"/>
                  <a:pt x="1618862" y="695365"/>
                  <a:pt x="1632716" y="667657"/>
                </a:cubicBezTo>
                <a:cubicBezTo>
                  <a:pt x="1643749" y="645592"/>
                  <a:pt x="1642393" y="619276"/>
                  <a:pt x="1647231" y="595086"/>
                </a:cubicBezTo>
                <a:cubicBezTo>
                  <a:pt x="1640408" y="520042"/>
                  <a:pt x="1643623" y="420227"/>
                  <a:pt x="1603688" y="348343"/>
                </a:cubicBezTo>
                <a:cubicBezTo>
                  <a:pt x="1593720" y="330400"/>
                  <a:pt x="1575487" y="318437"/>
                  <a:pt x="1560145" y="304800"/>
                </a:cubicBezTo>
                <a:cubicBezTo>
                  <a:pt x="1531903" y="279696"/>
                  <a:pt x="1503618" y="254454"/>
                  <a:pt x="1473059" y="232229"/>
                </a:cubicBezTo>
                <a:cubicBezTo>
                  <a:pt x="1391722" y="173075"/>
                  <a:pt x="1403471" y="190262"/>
                  <a:pt x="1298888" y="174172"/>
                </a:cubicBezTo>
                <a:cubicBezTo>
                  <a:pt x="1269801" y="169697"/>
                  <a:pt x="1240756" y="164922"/>
                  <a:pt x="1211802" y="159657"/>
                </a:cubicBezTo>
                <a:cubicBezTo>
                  <a:pt x="1141020" y="146787"/>
                  <a:pt x="1114651" y="137047"/>
                  <a:pt x="1037631" y="130629"/>
                </a:cubicBezTo>
                <a:cubicBezTo>
                  <a:pt x="955526" y="123787"/>
                  <a:pt x="873136" y="120952"/>
                  <a:pt x="790888" y="116114"/>
                </a:cubicBezTo>
                <a:cubicBezTo>
                  <a:pt x="757021" y="101600"/>
                  <a:pt x="721730" y="90041"/>
                  <a:pt x="689288" y="72572"/>
                </a:cubicBezTo>
                <a:cubicBezTo>
                  <a:pt x="658570" y="56032"/>
                  <a:pt x="635300" y="25546"/>
                  <a:pt x="602202" y="14514"/>
                </a:cubicBezTo>
                <a:lnTo>
                  <a:pt x="558659" y="0"/>
                </a:lnTo>
              </a:path>
            </a:pathLst>
          </a:cu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6172200" y="5562600"/>
            <a:ext cx="1219200" cy="4572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6" grpId="0"/>
      <p:bldP spid="7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Buckhead_CONCEPT_2_final_befor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408" y="437251"/>
            <a:ext cx="8778240" cy="576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 descr="Buckhead_CONCEPT_2_fina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408" y="437251"/>
            <a:ext cx="8778240" cy="576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 descr="Buckhead_CONCEPT_2_night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408" y="437251"/>
            <a:ext cx="8778240" cy="576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594788" y="-76200"/>
            <a:ext cx="538186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Pedestrian Connectivity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3810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4400" b="1" dirty="0" smtClean="0">
                <a:solidFill>
                  <a:srgbClr val="35006D"/>
                </a:solidFill>
                <a:latin typeface="Eras Medium ITC" pitchFamily="34" charset="0"/>
              </a:rPr>
              <a:t>Interpretive </a:t>
            </a:r>
          </a:p>
          <a:p>
            <a:r>
              <a:rPr lang="en-US" sz="4400" b="1" dirty="0" smtClean="0">
                <a:solidFill>
                  <a:srgbClr val="35006D"/>
                </a:solidFill>
                <a:latin typeface="Eras Medium ITC" pitchFamily="34" charset="0"/>
              </a:rPr>
              <a:t>History Plan</a:t>
            </a:r>
            <a:endParaRPr lang="en-US" sz="4400" b="1" dirty="0">
              <a:solidFill>
                <a:srgbClr val="35006D"/>
              </a:solidFill>
              <a:latin typeface="Eras Medium ITC" pitchFamily="34" charset="0"/>
            </a:endParaRPr>
          </a:p>
        </p:txBody>
      </p:sp>
      <p:pic>
        <p:nvPicPr>
          <p:cNvPr id="12" name="Picture 11" descr="4613921-Atlanta_History_Center-Atlanta.jpg"/>
          <p:cNvPicPr>
            <a:picLocks noChangeAspect="1"/>
          </p:cNvPicPr>
          <p:nvPr/>
        </p:nvPicPr>
        <p:blipFill>
          <a:blip r:embed="rId2" cstate="print"/>
          <a:srcRect l="18662" r="10030"/>
          <a:stretch>
            <a:fillRect/>
          </a:stretch>
        </p:blipFill>
        <p:spPr>
          <a:xfrm>
            <a:off x="3272849" y="5181600"/>
            <a:ext cx="994352" cy="1045840"/>
          </a:xfrm>
          <a:prstGeom prst="rect">
            <a:avLst/>
          </a:prstGeom>
          <a:ln>
            <a:solidFill>
              <a:srgbClr val="35006D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4" name="Picture 13" descr="IMG_1358.jpg"/>
          <p:cNvPicPr>
            <a:picLocks noChangeAspect="1"/>
          </p:cNvPicPr>
          <p:nvPr/>
        </p:nvPicPr>
        <p:blipFill>
          <a:blip r:embed="rId3" cstate="print"/>
          <a:srcRect l="20000" t="18000" r="12000" b="31000"/>
          <a:stretch>
            <a:fillRect/>
          </a:stretch>
        </p:blipFill>
        <p:spPr>
          <a:xfrm>
            <a:off x="2057400" y="5181600"/>
            <a:ext cx="1058778" cy="1058778"/>
          </a:xfrm>
          <a:prstGeom prst="rect">
            <a:avLst/>
          </a:prstGeom>
          <a:ln>
            <a:solidFill>
              <a:srgbClr val="35006D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5" name="Picture 2" descr="C:\AECOM\Buckhead Green Space Master Plan\Site Photos\Park Photos\Peachtree Hills Park\IMG_4509.jpg"/>
          <p:cNvPicPr>
            <a:picLocks noChangeAspect="1" noChangeArrowheads="1"/>
          </p:cNvPicPr>
          <p:nvPr/>
        </p:nvPicPr>
        <p:blipFill>
          <a:blip r:embed="rId4" cstate="print"/>
          <a:srcRect l="16667" t="14816" r="13889"/>
          <a:stretch>
            <a:fillRect/>
          </a:stretch>
        </p:blipFill>
        <p:spPr bwMode="auto">
          <a:xfrm>
            <a:off x="4495800" y="5181600"/>
            <a:ext cx="1147010" cy="1055178"/>
          </a:xfrm>
          <a:prstGeom prst="rect">
            <a:avLst/>
          </a:prstGeom>
          <a:noFill/>
          <a:ln>
            <a:solidFill>
              <a:srgbClr val="35006D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7" name="Picture 16" descr="Swan House.jpg"/>
          <p:cNvPicPr>
            <a:picLocks noChangeAspect="1"/>
          </p:cNvPicPr>
          <p:nvPr/>
        </p:nvPicPr>
        <p:blipFill>
          <a:blip r:embed="rId5" cstate="print"/>
          <a:srcRect b="2564"/>
          <a:stretch>
            <a:fillRect/>
          </a:stretch>
        </p:blipFill>
        <p:spPr>
          <a:xfrm>
            <a:off x="525379" y="5181600"/>
            <a:ext cx="1459831" cy="1066800"/>
          </a:xfrm>
          <a:prstGeom prst="rect">
            <a:avLst/>
          </a:prstGeom>
          <a:ln>
            <a:solidFill>
              <a:srgbClr val="35006D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1" name="Picture 10" descr="08_Heritage Trai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91200" y="1844039"/>
            <a:ext cx="3200400" cy="4480561"/>
          </a:xfrm>
          <a:prstGeom prst="rect">
            <a:avLst/>
          </a:prstGeom>
          <a:ln>
            <a:solidFill>
              <a:srgbClr val="35006D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381000" y="1585079"/>
            <a:ext cx="548639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latin typeface="Eras Medium ITC" pitchFamily="34" charset="0"/>
              </a:rPr>
              <a:t>Heritage </a:t>
            </a:r>
            <a:r>
              <a:rPr lang="en-US" sz="2000" dirty="0">
                <a:latin typeface="Eras Medium ITC" pitchFamily="34" charset="0"/>
              </a:rPr>
              <a:t>Tourism is the fastest growing sector of tourism </a:t>
            </a:r>
            <a:r>
              <a:rPr lang="en-US" sz="2000" dirty="0" smtClean="0">
                <a:latin typeface="Eras Medium ITC" pitchFamily="34" charset="0"/>
              </a:rPr>
              <a:t/>
            </a:r>
            <a:br>
              <a:rPr lang="en-US" sz="2000" dirty="0" smtClean="0">
                <a:latin typeface="Eras Medium ITC" pitchFamily="34" charset="0"/>
              </a:rPr>
            </a:br>
            <a:endParaRPr lang="en-US" sz="2000" dirty="0">
              <a:latin typeface="Eras Medium ITC" pitchFamily="34" charset="0"/>
            </a:endParaRPr>
          </a:p>
          <a:p>
            <a:pPr marL="231775" indent="-2317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err="1" smtClean="0">
                <a:latin typeface="Eras Medium ITC" pitchFamily="34" charset="0"/>
              </a:rPr>
              <a:t>Buckhead</a:t>
            </a:r>
            <a:r>
              <a:rPr lang="en-US" sz="2000" dirty="0" smtClean="0">
                <a:latin typeface="Eras Medium ITC" pitchFamily="34" charset="0"/>
              </a:rPr>
              <a:t> </a:t>
            </a:r>
            <a:r>
              <a:rPr lang="en-US" sz="2000" dirty="0">
                <a:latin typeface="Eras Medium ITC" pitchFamily="34" charset="0"/>
              </a:rPr>
              <a:t>is rich </a:t>
            </a:r>
            <a:r>
              <a:rPr lang="en-US" sz="2000" dirty="0" smtClean="0">
                <a:latin typeface="Eras Medium ITC" pitchFamily="34" charset="0"/>
              </a:rPr>
              <a:t>in </a:t>
            </a:r>
            <a:r>
              <a:rPr lang="en-US" sz="2000" dirty="0">
                <a:latin typeface="Eras Medium ITC" pitchFamily="34" charset="0"/>
              </a:rPr>
              <a:t>civil war, civil rights, architectural and development </a:t>
            </a:r>
            <a:r>
              <a:rPr lang="en-US" sz="2000" dirty="0" smtClean="0">
                <a:latin typeface="Eras Medium ITC" pitchFamily="34" charset="0"/>
              </a:rPr>
              <a:t>history</a:t>
            </a:r>
            <a:br>
              <a:rPr lang="en-US" sz="2000" dirty="0" smtClean="0">
                <a:latin typeface="Eras Medium ITC" pitchFamily="34" charset="0"/>
              </a:rPr>
            </a:br>
            <a:endParaRPr lang="en-US" sz="2000" dirty="0">
              <a:latin typeface="Eras Medium ITC" pitchFamily="34" charset="0"/>
            </a:endParaRPr>
          </a:p>
          <a:p>
            <a:pPr marL="231775" indent="-2317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latin typeface="Eras Medium ITC" pitchFamily="34" charset="0"/>
              </a:rPr>
              <a:t>Telling our stories will attract visitors to stay through the weekends resulting in increased dollars to our local economy</a:t>
            </a:r>
            <a:br>
              <a:rPr lang="en-US" sz="2000" dirty="0" smtClean="0">
                <a:latin typeface="Eras Medium ITC" pitchFamily="34" charset="0"/>
              </a:rPr>
            </a:br>
            <a:endParaRPr lang="en-US" sz="2000" dirty="0" smtClean="0">
              <a:latin typeface="Eras Medium ITC" pitchFamily="34" charset="0"/>
            </a:endParaRPr>
          </a:p>
          <a:p>
            <a:pPr marL="231775" indent="-2317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latin typeface="Eras Medium ITC" pitchFamily="34" charset="0"/>
              </a:rPr>
              <a:t>Telling our stories reminds us of who we are</a:t>
            </a:r>
            <a:endParaRPr lang="en-US" sz="2000" dirty="0">
              <a:latin typeface="Eras Medium ITC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4402" y="304800"/>
            <a:ext cx="1064198" cy="1206500"/>
          </a:xfrm>
          <a:prstGeom prst="rect">
            <a:avLst/>
          </a:prstGeom>
          <a:noFill/>
          <a:ln w="9525">
            <a:solidFill>
              <a:srgbClr val="35006D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1313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b="1" dirty="0" smtClean="0">
                <a:solidFill>
                  <a:srgbClr val="35006D"/>
                </a:solidFill>
                <a:latin typeface="Eras Medium ITC" pitchFamily="34" charset="0"/>
              </a:rPr>
              <a:t>Mile Long Art Museum</a:t>
            </a:r>
            <a:endParaRPr lang="en-US" sz="4400" b="1" dirty="0">
              <a:solidFill>
                <a:srgbClr val="35006D"/>
              </a:solidFill>
              <a:latin typeface="Eras Medium ITC" pitchFamily="34" charset="0"/>
            </a:endParaRPr>
          </a:p>
        </p:txBody>
      </p:sp>
      <p:pic>
        <p:nvPicPr>
          <p:cNvPr id="4" name="Picture 3" descr="05_Outdoor Galleri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219200"/>
            <a:ext cx="3276600" cy="45872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62400" y="3200400"/>
            <a:ext cx="4953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Eras Medium ITC" pitchFamily="34" charset="0"/>
              </a:rPr>
              <a:t>Livable </a:t>
            </a:r>
            <a:r>
              <a:rPr lang="en-US" dirty="0" err="1">
                <a:latin typeface="Eras Medium ITC" pitchFamily="34" charset="0"/>
              </a:rPr>
              <a:t>Buckhead</a:t>
            </a:r>
            <a:r>
              <a:rPr lang="en-US" dirty="0">
                <a:latin typeface="Eras Medium ITC" pitchFamily="34" charset="0"/>
              </a:rPr>
              <a:t>, Inc  is working to leverage these assets by creating a network of public art anchored  by Peachtree Road and tying together the </a:t>
            </a:r>
            <a:r>
              <a:rPr lang="en-US" dirty="0" err="1">
                <a:latin typeface="Eras Medium ITC" pitchFamily="34" charset="0"/>
              </a:rPr>
              <a:t>Buckhead</a:t>
            </a:r>
            <a:r>
              <a:rPr lang="en-US" dirty="0">
                <a:latin typeface="Eras Medium ITC" pitchFamily="34" charset="0"/>
              </a:rPr>
              <a:t> Collection – our system of parks.</a:t>
            </a:r>
          </a:p>
          <a:p>
            <a:endParaRPr lang="en-US" dirty="0">
              <a:latin typeface="Eras Medium ITC" pitchFamily="34" charset="0"/>
            </a:endParaRPr>
          </a:p>
          <a:p>
            <a:r>
              <a:rPr lang="en-US" dirty="0">
                <a:latin typeface="Eras Medium ITC" pitchFamily="34" charset="0"/>
              </a:rPr>
              <a:t>The Walking Museum will begin with 20 monumental sculptures along Peachtree Road and expand from there to become the center for outdoor sculpture and art in Atlanta.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962400" y="1295400"/>
            <a:ext cx="5181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solidFill>
                  <a:srgbClr val="6B702B"/>
                </a:solidFill>
                <a:latin typeface="Eras Medium ITC"/>
                <a:cs typeface="+mn-cs"/>
              </a:rPr>
              <a:t>Imagine a community that is home to 36 displays of public art, and more than 30 art galleries…sounds like a destination for art?  It is and it has a name you know well  -  </a:t>
            </a:r>
            <a:r>
              <a:rPr lang="en-US" sz="2000" b="1" i="1" kern="0" dirty="0" err="1">
                <a:solidFill>
                  <a:srgbClr val="6B702B"/>
                </a:solidFill>
                <a:latin typeface="Eras Medium ITC"/>
                <a:cs typeface="+mn-cs"/>
              </a:rPr>
              <a:t>Buckhead</a:t>
            </a:r>
            <a:r>
              <a:rPr lang="en-US" sz="2000" b="1" kern="0" dirty="0">
                <a:solidFill>
                  <a:srgbClr val="6B702B"/>
                </a:solidFill>
                <a:latin typeface="Eras Medium ITC"/>
                <a:cs typeface="+mn-cs"/>
              </a:rPr>
              <a:t> </a:t>
            </a:r>
          </a:p>
        </p:txBody>
      </p:sp>
      <p:pic>
        <p:nvPicPr>
          <p:cNvPr id="3" name="Picture 2" descr="IMG_45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44497">
            <a:off x="2414734" y="4587496"/>
            <a:ext cx="1277834" cy="17037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1371600"/>
            <a:ext cx="35854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4400" b="1" dirty="0" smtClean="0">
                <a:solidFill>
                  <a:srgbClr val="35006D"/>
                </a:solidFill>
                <a:latin typeface="Eras Medium ITC" pitchFamily="34" charset="0"/>
              </a:rPr>
              <a:t>GA 400 Trail </a:t>
            </a:r>
            <a:endParaRPr lang="en-US" sz="4400" b="1" dirty="0">
              <a:solidFill>
                <a:srgbClr val="35006D"/>
              </a:solidFill>
              <a:latin typeface="Eras Medium ITC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2133600"/>
            <a:ext cx="42672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/>
            <a:r>
              <a:rPr lang="en-US" sz="2000" b="1" dirty="0">
                <a:solidFill>
                  <a:srgbClr val="6B702B"/>
                </a:solidFill>
                <a:latin typeface="Eras Medium ITC"/>
              </a:rPr>
              <a:t>Key </a:t>
            </a:r>
            <a:r>
              <a:rPr lang="en-US" sz="2000" b="1" dirty="0" smtClean="0">
                <a:solidFill>
                  <a:srgbClr val="6B702B"/>
                </a:solidFill>
                <a:latin typeface="Eras Medium ITC"/>
              </a:rPr>
              <a:t>Features</a:t>
            </a:r>
            <a:endParaRPr lang="en-US" sz="2000" b="1" dirty="0">
              <a:solidFill>
                <a:srgbClr val="6B702B"/>
              </a:solidFill>
              <a:latin typeface="Eras Medium ITC"/>
            </a:endParaRPr>
          </a:p>
          <a:p>
            <a:pPr marL="231775" indent="-231775">
              <a:buFont typeface="Arial" pitchFamily="34" charset="0"/>
              <a:buChar char="•"/>
            </a:pPr>
            <a:r>
              <a:rPr lang="en-US" dirty="0" smtClean="0">
                <a:latin typeface="Eras Medium ITC"/>
              </a:rPr>
              <a:t>5.2 mile bike/walk trail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dirty="0">
                <a:latin typeface="Eras Medium ITC"/>
              </a:rPr>
              <a:t>Limits – From </a:t>
            </a:r>
            <a:r>
              <a:rPr lang="en-US" dirty="0" err="1">
                <a:latin typeface="Eras Medium ITC"/>
              </a:rPr>
              <a:t>Loridans</a:t>
            </a:r>
            <a:r>
              <a:rPr lang="en-US" dirty="0">
                <a:latin typeface="Eras Medium ITC"/>
              </a:rPr>
              <a:t> Drive south </a:t>
            </a:r>
            <a:r>
              <a:rPr lang="en-US" dirty="0" smtClean="0">
                <a:latin typeface="Eras Medium ITC"/>
              </a:rPr>
              <a:t/>
            </a:r>
            <a:br>
              <a:rPr lang="en-US" dirty="0" smtClean="0">
                <a:latin typeface="Eras Medium ITC"/>
              </a:rPr>
            </a:br>
            <a:r>
              <a:rPr lang="en-US" dirty="0" smtClean="0">
                <a:latin typeface="Eras Medium ITC"/>
              </a:rPr>
              <a:t>to </a:t>
            </a:r>
            <a:r>
              <a:rPr lang="en-US" dirty="0">
                <a:latin typeface="Eras Medium ITC"/>
              </a:rPr>
              <a:t>Peachtree Creek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dirty="0" smtClean="0">
                <a:latin typeface="Eras Medium ITC"/>
              </a:rPr>
              <a:t>Connection to Sara Smith Elementary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dirty="0" smtClean="0">
                <a:latin typeface="Eras Medium ITC"/>
              </a:rPr>
              <a:t>Connection to City’s Oldest Cemetery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dirty="0" smtClean="0">
                <a:latin typeface="Eras Medium ITC"/>
              </a:rPr>
              <a:t>$10 million construction cost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dirty="0" smtClean="0">
                <a:latin typeface="Eras Medium ITC"/>
              </a:rPr>
              <a:t>Direct Connection to Beltline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dirty="0" smtClean="0">
                <a:latin typeface="Eras Medium ITC"/>
              </a:rPr>
              <a:t>Design Underway – March 2013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dirty="0" smtClean="0">
                <a:latin typeface="Eras Medium ITC"/>
              </a:rPr>
              <a:t>PATH Foundation Partner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dirty="0" err="1" smtClean="0">
                <a:latin typeface="Eras Medium ITC"/>
              </a:rPr>
              <a:t>Buckhead</a:t>
            </a:r>
            <a:r>
              <a:rPr lang="en-US" dirty="0" smtClean="0">
                <a:latin typeface="Eras Medium ITC"/>
              </a:rPr>
              <a:t> CID Partner 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dirty="0" smtClean="0">
                <a:latin typeface="Eras Medium ITC"/>
              </a:rPr>
              <a:t>Spine of </a:t>
            </a:r>
            <a:r>
              <a:rPr lang="en-US" dirty="0" err="1" smtClean="0">
                <a:latin typeface="Eras Medium ITC"/>
              </a:rPr>
              <a:t>Buckhead</a:t>
            </a:r>
            <a:r>
              <a:rPr lang="en-US" dirty="0" smtClean="0">
                <a:latin typeface="Eras Medium ITC"/>
              </a:rPr>
              <a:t> Collection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dirty="0" smtClean="0">
                <a:latin typeface="Eras Medium ITC"/>
              </a:rPr>
              <a:t>~35% Funding Secured</a:t>
            </a:r>
          </a:p>
        </p:txBody>
      </p:sp>
      <p:pic>
        <p:nvPicPr>
          <p:cNvPr id="8" name="Picture 7" descr="Executive Summary Document_Rev6.jpg"/>
          <p:cNvPicPr>
            <a:picLocks noChangeAspect="1"/>
          </p:cNvPicPr>
          <p:nvPr/>
        </p:nvPicPr>
        <p:blipFill>
          <a:blip r:embed="rId2" cstate="print"/>
          <a:srcRect t="7960" b="4279"/>
          <a:stretch>
            <a:fillRect/>
          </a:stretch>
        </p:blipFill>
        <p:spPr>
          <a:xfrm>
            <a:off x="4419600" y="1187543"/>
            <a:ext cx="4724400" cy="536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47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4648200" y="1295400"/>
            <a:ext cx="4343400" cy="441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/>
            </a:pPr>
            <a:r>
              <a:rPr lang="en-US" sz="3200" b="1" dirty="0" smtClean="0">
                <a:solidFill>
                  <a:srgbClr val="FF7C80"/>
                </a:solidFill>
                <a:latin typeface="Arial "/>
              </a:rPr>
              <a:t>5,133</a:t>
            </a:r>
            <a:r>
              <a:rPr lang="en-US" sz="3200" b="1" dirty="0" smtClean="0">
                <a:solidFill>
                  <a:srgbClr val="92D050"/>
                </a:solidFill>
                <a:latin typeface="Arial 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Arial "/>
              </a:rPr>
              <a:t>residents within 5 minute walk</a:t>
            </a:r>
            <a:endParaRPr lang="en-US" sz="3200" b="1" dirty="0" smtClean="0">
              <a:solidFill>
                <a:srgbClr val="92D050"/>
              </a:solidFill>
              <a:latin typeface="Arial "/>
            </a:endParaRPr>
          </a:p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/>
            </a:pPr>
            <a:r>
              <a:rPr lang="en-US" sz="3200" b="1" dirty="0" smtClean="0">
                <a:solidFill>
                  <a:srgbClr val="00FF00"/>
                </a:solidFill>
                <a:latin typeface="Arial "/>
              </a:rPr>
              <a:t>8,175</a:t>
            </a:r>
            <a:r>
              <a:rPr lang="en-US" sz="3200" b="1" dirty="0" smtClean="0">
                <a:solidFill>
                  <a:srgbClr val="92D050"/>
                </a:solidFill>
                <a:latin typeface="Arial 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Arial "/>
              </a:rPr>
              <a:t>residents within 10 minute walk</a:t>
            </a:r>
          </a:p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/>
            </a:pPr>
            <a:r>
              <a:rPr lang="en-US" sz="3200" b="1" dirty="0" smtClean="0">
                <a:solidFill>
                  <a:srgbClr val="FFC000"/>
                </a:solidFill>
                <a:latin typeface="Arial "/>
              </a:rPr>
              <a:t>16,519</a:t>
            </a:r>
            <a:r>
              <a:rPr lang="en-US" sz="3200" b="1" dirty="0" smtClean="0">
                <a:solidFill>
                  <a:srgbClr val="0070C0"/>
                </a:solidFill>
                <a:latin typeface="Arial 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Arial "/>
              </a:rPr>
              <a:t>residents within 5 minute bike ride</a:t>
            </a:r>
          </a:p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/>
            </a:pPr>
            <a:r>
              <a:rPr lang="en-US" sz="3200" b="1" dirty="0" smtClean="0">
                <a:solidFill>
                  <a:srgbClr val="7030A0"/>
                </a:solidFill>
                <a:latin typeface="Arial "/>
              </a:rPr>
              <a:t>44,272</a:t>
            </a:r>
            <a:r>
              <a:rPr lang="en-US" sz="3200" b="1" dirty="0" smtClean="0">
                <a:solidFill>
                  <a:srgbClr val="92D050"/>
                </a:solidFill>
                <a:latin typeface="Arial 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Arial "/>
              </a:rPr>
              <a:t>residents within 10 min bike ride</a:t>
            </a:r>
          </a:p>
        </p:txBody>
      </p:sp>
      <p:pic>
        <p:nvPicPr>
          <p:cNvPr id="9" name="Picture 8" descr="5min_walk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256845" cy="6858000"/>
          </a:xfrm>
          <a:prstGeom prst="rect">
            <a:avLst/>
          </a:prstGeom>
        </p:spPr>
      </p:pic>
      <p:pic>
        <p:nvPicPr>
          <p:cNvPr id="10" name="Picture 9" descr="10min_walk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256845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 descr="5min_bike-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256845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 descr="10min_bike-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355" y="0"/>
            <a:ext cx="4256845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Oval 6"/>
          <p:cNvSpPr/>
          <p:nvPr/>
        </p:nvSpPr>
        <p:spPr>
          <a:xfrm>
            <a:off x="2286000" y="2971800"/>
            <a:ext cx="228600" cy="228600"/>
          </a:xfrm>
          <a:prstGeom prst="ellipse">
            <a:avLst/>
          </a:prstGeom>
          <a:solidFill>
            <a:srgbClr val="99FF33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ctrTitle" idx="4294967295"/>
          </p:nvPr>
        </p:nvSpPr>
        <p:spPr>
          <a:xfrm>
            <a:off x="1371600" y="-152400"/>
            <a:ext cx="7772400" cy="1470025"/>
          </a:xfrm>
        </p:spPr>
        <p:txBody>
          <a:bodyPr>
            <a:noAutofit/>
          </a:bodyPr>
          <a:lstStyle/>
          <a:p>
            <a:pPr algn="r"/>
            <a:r>
              <a:rPr lang="en-US" sz="4000" dirty="0" smtClean="0"/>
              <a:t> </a:t>
            </a:r>
            <a:r>
              <a:rPr lang="en-US" sz="3600" b="1" dirty="0" smtClean="0"/>
              <a:t>Potential Connectivity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8510748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-228600"/>
            <a:ext cx="7772400" cy="1470025"/>
          </a:xfrm>
        </p:spPr>
        <p:txBody>
          <a:bodyPr/>
          <a:lstStyle/>
          <a:p>
            <a:pPr algn="r"/>
            <a:r>
              <a:rPr lang="en-US" sz="4000" dirty="0"/>
              <a:t>GA 400 Multi-Purpose Trail Types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type="subTitle" idx="4294967295"/>
          </p:nvPr>
        </p:nvSpPr>
        <p:spPr>
          <a:xfrm>
            <a:off x="0" y="3886200"/>
            <a:ext cx="6400800" cy="1752600"/>
          </a:xfrm>
        </p:spPr>
        <p:txBody>
          <a:bodyPr/>
          <a:lstStyle/>
          <a:p>
            <a:pPr lvl="1"/>
            <a:endParaRPr lang="en-US" sz="1400" dirty="0" smtClean="0"/>
          </a:p>
          <a:p>
            <a:pPr lvl="1"/>
            <a:endParaRPr lang="en-US" sz="1400" dirty="0" smtClean="0"/>
          </a:p>
          <a:p>
            <a:pPr lvl="1"/>
            <a:endParaRPr lang="en-US" sz="1400" dirty="0" smtClean="0"/>
          </a:p>
          <a:p>
            <a:pPr>
              <a:buFontTx/>
              <a:buNone/>
            </a:pPr>
            <a:endParaRPr lang="en-US" dirty="0" smtClean="0"/>
          </a:p>
        </p:txBody>
      </p:sp>
      <p:pic>
        <p:nvPicPr>
          <p:cNvPr id="15" name="Picture 14" descr="Executive Summary Document_Rev7.jpg"/>
          <p:cNvPicPr>
            <a:picLocks noChangeAspect="1"/>
          </p:cNvPicPr>
          <p:nvPr/>
        </p:nvPicPr>
        <p:blipFill>
          <a:blip r:embed="rId3" cstate="print"/>
          <a:srcRect l="50637" t="7623" r="4459" b="4091"/>
          <a:stretch>
            <a:fillRect/>
          </a:stretch>
        </p:blipFill>
        <p:spPr>
          <a:xfrm>
            <a:off x="700645" y="1030803"/>
            <a:ext cx="2140517" cy="5446197"/>
          </a:xfrm>
          <a:prstGeom prst="rect">
            <a:avLst/>
          </a:prstGeom>
        </p:spPr>
      </p:pic>
      <p:pic>
        <p:nvPicPr>
          <p:cNvPr id="17" name="Picture 16" descr="Executive Summary Document_Rev11.jpg"/>
          <p:cNvPicPr>
            <a:picLocks noChangeAspect="1"/>
          </p:cNvPicPr>
          <p:nvPr/>
        </p:nvPicPr>
        <p:blipFill>
          <a:blip r:embed="rId4" cstate="print"/>
          <a:srcRect l="50755" t="6769" r="3863" b="4091"/>
          <a:stretch>
            <a:fillRect/>
          </a:stretch>
        </p:blipFill>
        <p:spPr>
          <a:xfrm>
            <a:off x="6218712" y="1054276"/>
            <a:ext cx="2163288" cy="5498924"/>
          </a:xfrm>
          <a:prstGeom prst="rect">
            <a:avLst/>
          </a:prstGeom>
        </p:spPr>
      </p:pic>
      <p:pic>
        <p:nvPicPr>
          <p:cNvPr id="18" name="Picture 17" descr="Executive Summary Document_Rev10.jpg"/>
          <p:cNvPicPr>
            <a:picLocks noChangeAspect="1"/>
          </p:cNvPicPr>
          <p:nvPr/>
        </p:nvPicPr>
        <p:blipFill>
          <a:blip r:embed="rId5" cstate="print"/>
          <a:srcRect t="7623" r="49841" b="4091"/>
          <a:stretch>
            <a:fillRect/>
          </a:stretch>
        </p:blipFill>
        <p:spPr>
          <a:xfrm>
            <a:off x="3323997" y="1052009"/>
            <a:ext cx="2391003" cy="544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775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Executive Summary Document_Rev18.jpg"/>
          <p:cNvPicPr>
            <a:picLocks noChangeAspect="1"/>
          </p:cNvPicPr>
          <p:nvPr/>
        </p:nvPicPr>
        <p:blipFill>
          <a:blip r:embed="rId3" cstate="print"/>
          <a:srcRect l="4706" t="4000" r="56706" b="73000"/>
          <a:stretch>
            <a:fillRect/>
          </a:stretch>
        </p:blipFill>
        <p:spPr>
          <a:xfrm>
            <a:off x="5312664" y="3392424"/>
            <a:ext cx="3580106" cy="2761488"/>
          </a:xfrm>
          <a:prstGeom prst="rect">
            <a:avLst/>
          </a:prstGeom>
        </p:spPr>
      </p:pic>
      <p:sp>
        <p:nvSpPr>
          <p:cNvPr id="49155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723900"/>
            <a:ext cx="4038600" cy="4525963"/>
          </a:xfrm>
        </p:spPr>
        <p:txBody>
          <a:bodyPr/>
          <a:lstStyle/>
          <a:p>
            <a:pPr lvl="1"/>
            <a:endParaRPr lang="en-US" sz="1400" dirty="0" smtClean="0"/>
          </a:p>
          <a:p>
            <a:pPr lvl="1"/>
            <a:endParaRPr lang="en-US" sz="1400" dirty="0" smtClean="0"/>
          </a:p>
          <a:p>
            <a:pPr lvl="1"/>
            <a:endParaRPr lang="en-US" sz="1400" dirty="0" smtClean="0"/>
          </a:p>
          <a:p>
            <a:pPr>
              <a:buFontTx/>
              <a:buNone/>
            </a:pPr>
            <a:endParaRPr lang="en-US" dirty="0" smtClean="0"/>
          </a:p>
        </p:txBody>
      </p:sp>
      <p:sp>
        <p:nvSpPr>
          <p:cNvPr id="49154" name="Title 1"/>
          <p:cNvSpPr>
            <a:spLocks noGrp="1"/>
          </p:cNvSpPr>
          <p:nvPr>
            <p:ph type="title" idx="4294967295"/>
          </p:nvPr>
        </p:nvSpPr>
        <p:spPr>
          <a:xfrm>
            <a:off x="4964113" y="63500"/>
            <a:ext cx="4179887" cy="671513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Segment One</a:t>
            </a:r>
            <a:endParaRPr lang="en-US" sz="1800" b="0" dirty="0" smtClean="0"/>
          </a:p>
        </p:txBody>
      </p:sp>
      <p:grpSp>
        <p:nvGrpSpPr>
          <p:cNvPr id="2" name="Group 8"/>
          <p:cNvGrpSpPr/>
          <p:nvPr/>
        </p:nvGrpSpPr>
        <p:grpSpPr>
          <a:xfrm>
            <a:off x="6892496" y="818568"/>
            <a:ext cx="1966828" cy="2458032"/>
            <a:chOff x="6737226" y="606251"/>
            <a:chExt cx="1966828" cy="2458032"/>
          </a:xfrm>
        </p:grpSpPr>
        <p:pic>
          <p:nvPicPr>
            <p:cNvPr id="6" name="Picture 5" descr="GA400_DRAFT_ExSumDoc_Page_2.jpg"/>
            <p:cNvPicPr>
              <a:picLocks noChangeAspect="1"/>
            </p:cNvPicPr>
            <p:nvPr/>
          </p:nvPicPr>
          <p:blipFill>
            <a:blip r:embed="rId4" cstate="print"/>
            <a:srcRect l="2830" t="8976" r="52264" b="4292"/>
            <a:stretch>
              <a:fillRect/>
            </a:stretch>
          </p:blipFill>
          <p:spPr>
            <a:xfrm>
              <a:off x="6737226" y="606251"/>
              <a:ext cx="1966828" cy="245803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8134709" y="2311879"/>
              <a:ext cx="569345" cy="752404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0" name="Rectangle 9"/>
          <p:cNvSpPr/>
          <p:nvPr/>
        </p:nvSpPr>
        <p:spPr bwMode="auto">
          <a:xfrm>
            <a:off x="7487723" y="845394"/>
            <a:ext cx="491706" cy="526212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3" name="Picture 12" descr="Executive Summary Document_Rev15.jpg"/>
          <p:cNvPicPr>
            <a:picLocks noChangeAspect="1"/>
          </p:cNvPicPr>
          <p:nvPr/>
        </p:nvPicPr>
        <p:blipFill>
          <a:blip r:embed="rId5" cstate="print"/>
          <a:srcRect l="3137" t="3983" r="4538" b="4242"/>
          <a:stretch>
            <a:fillRect/>
          </a:stretch>
        </p:blipFill>
        <p:spPr>
          <a:xfrm>
            <a:off x="95005" y="145122"/>
            <a:ext cx="5047530" cy="64931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33800" y="685800"/>
            <a:ext cx="1408735" cy="422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74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723900"/>
            <a:ext cx="4038600" cy="4525963"/>
          </a:xfrm>
        </p:spPr>
        <p:txBody>
          <a:bodyPr/>
          <a:lstStyle/>
          <a:p>
            <a:pPr lvl="1"/>
            <a:endParaRPr lang="en-US" sz="1400" dirty="0" smtClean="0"/>
          </a:p>
          <a:p>
            <a:pPr lvl="1"/>
            <a:endParaRPr lang="en-US" sz="1400" dirty="0" smtClean="0"/>
          </a:p>
          <a:p>
            <a:pPr lvl="1"/>
            <a:endParaRPr lang="en-US" sz="1400" dirty="0" smtClean="0"/>
          </a:p>
          <a:p>
            <a:pPr>
              <a:buFontTx/>
              <a:buNone/>
            </a:pPr>
            <a:endParaRPr lang="en-US" dirty="0" smtClean="0"/>
          </a:p>
        </p:txBody>
      </p:sp>
      <p:sp>
        <p:nvSpPr>
          <p:cNvPr id="49154" name="Title 1"/>
          <p:cNvSpPr>
            <a:spLocks noGrp="1"/>
          </p:cNvSpPr>
          <p:nvPr>
            <p:ph type="title" idx="4294967295"/>
          </p:nvPr>
        </p:nvSpPr>
        <p:spPr>
          <a:xfrm>
            <a:off x="4964113" y="63500"/>
            <a:ext cx="4179887" cy="671513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Segment One</a:t>
            </a:r>
            <a:endParaRPr lang="en-US" sz="1800" b="0" dirty="0" smtClean="0"/>
          </a:p>
        </p:txBody>
      </p:sp>
      <p:grpSp>
        <p:nvGrpSpPr>
          <p:cNvPr id="2" name="Group 8"/>
          <p:cNvGrpSpPr/>
          <p:nvPr/>
        </p:nvGrpSpPr>
        <p:grpSpPr>
          <a:xfrm>
            <a:off x="6892496" y="742368"/>
            <a:ext cx="1966828" cy="2458032"/>
            <a:chOff x="6737226" y="606251"/>
            <a:chExt cx="1966828" cy="2458032"/>
          </a:xfrm>
        </p:grpSpPr>
        <p:pic>
          <p:nvPicPr>
            <p:cNvPr id="6" name="Picture 5" descr="GA400_DRAFT_ExSumDoc_Page_2.jpg"/>
            <p:cNvPicPr>
              <a:picLocks noChangeAspect="1"/>
            </p:cNvPicPr>
            <p:nvPr/>
          </p:nvPicPr>
          <p:blipFill>
            <a:blip r:embed="rId3" cstate="print"/>
            <a:srcRect l="2830" t="8976" r="52264" b="4292"/>
            <a:stretch>
              <a:fillRect/>
            </a:stretch>
          </p:blipFill>
          <p:spPr>
            <a:xfrm>
              <a:off x="6737226" y="606251"/>
              <a:ext cx="1966828" cy="245803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8134709" y="2311879"/>
              <a:ext cx="569345" cy="752404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0" name="Rectangle 9"/>
          <p:cNvSpPr/>
          <p:nvPr/>
        </p:nvSpPr>
        <p:spPr bwMode="auto">
          <a:xfrm>
            <a:off x="7487723" y="845394"/>
            <a:ext cx="491706" cy="526212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3" name="Picture 12" descr="Executive Summary Document_Rev15.jpg"/>
          <p:cNvPicPr>
            <a:picLocks noChangeAspect="1"/>
          </p:cNvPicPr>
          <p:nvPr/>
        </p:nvPicPr>
        <p:blipFill>
          <a:blip r:embed="rId4" cstate="print"/>
          <a:srcRect l="3137" t="3983" r="4538" b="4242"/>
          <a:stretch>
            <a:fillRect/>
          </a:stretch>
        </p:blipFill>
        <p:spPr>
          <a:xfrm>
            <a:off x="95005" y="145122"/>
            <a:ext cx="5047530" cy="6493184"/>
          </a:xfrm>
          <a:prstGeom prst="rect">
            <a:avLst/>
          </a:prstGeom>
        </p:spPr>
      </p:pic>
      <p:pic>
        <p:nvPicPr>
          <p:cNvPr id="12" name="Picture 11" descr="Executive Summary Document_Rev18.jpg"/>
          <p:cNvPicPr>
            <a:picLocks noChangeAspect="1"/>
          </p:cNvPicPr>
          <p:nvPr/>
        </p:nvPicPr>
        <p:blipFill>
          <a:blip r:embed="rId5" cstate="print"/>
          <a:srcRect l="4706" t="72727" r="56706" b="4091"/>
          <a:stretch>
            <a:fillRect/>
          </a:stretch>
        </p:blipFill>
        <p:spPr>
          <a:xfrm>
            <a:off x="5312664" y="3356799"/>
            <a:ext cx="3552018" cy="27614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33800" y="603136"/>
            <a:ext cx="1408735" cy="38746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088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 txBox="1">
            <a:spLocks/>
          </p:cNvSpPr>
          <p:nvPr/>
        </p:nvSpPr>
        <p:spPr bwMode="auto">
          <a:xfrm>
            <a:off x="381000" y="1143000"/>
            <a:ext cx="7848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4400" b="1" dirty="0">
                <a:solidFill>
                  <a:srgbClr val="35006D"/>
                </a:solidFill>
                <a:latin typeface="Eras Medium ITC" pitchFamily="34" charset="0"/>
              </a:rPr>
              <a:t>Livable </a:t>
            </a:r>
            <a:r>
              <a:rPr lang="en-US" sz="4400" b="1" dirty="0" err="1">
                <a:solidFill>
                  <a:srgbClr val="35006D"/>
                </a:solidFill>
                <a:latin typeface="Eras Medium ITC" pitchFamily="34" charset="0"/>
              </a:rPr>
              <a:t>Buckhead</a:t>
            </a:r>
            <a:r>
              <a:rPr lang="en-US" sz="4400" b="1" dirty="0">
                <a:solidFill>
                  <a:srgbClr val="35006D"/>
                </a:solidFill>
                <a:latin typeface="Eras Medium ITC" pitchFamily="34" charset="0"/>
              </a:rPr>
              <a:t>, Inc</a:t>
            </a:r>
            <a:r>
              <a:rPr lang="en-US" sz="4400" dirty="0">
                <a:solidFill>
                  <a:srgbClr val="35006D"/>
                </a:solidFill>
                <a:latin typeface="Eras Medium ITC" pitchFamily="34" charset="0"/>
              </a:rPr>
              <a:t>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57200" y="1981200"/>
            <a:ext cx="792480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 smtClean="0">
                <a:solidFill>
                  <a:srgbClr val="6B702B"/>
                </a:solidFill>
                <a:latin typeface="Eras Medium ITC"/>
                <a:cs typeface="+mn-cs"/>
              </a:rPr>
              <a:t>Mission: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Eras Medium ITC"/>
                <a:cs typeface="+mn-cs"/>
              </a:rPr>
              <a:t>Livable Buckhead, Inc. strives to ensure the long term vitality and prosperity of the </a:t>
            </a:r>
            <a:r>
              <a:rPr lang="en-US" sz="1800" kern="0" dirty="0" err="1" smtClean="0">
                <a:solidFill>
                  <a:srgbClr val="000000"/>
                </a:solidFill>
                <a:latin typeface="Eras Medium ITC"/>
                <a:cs typeface="+mn-cs"/>
              </a:rPr>
              <a:t>Buckhead</a:t>
            </a:r>
            <a:r>
              <a:rPr lang="en-US" sz="1800" kern="0" dirty="0" smtClean="0">
                <a:solidFill>
                  <a:srgbClr val="000000"/>
                </a:solidFill>
                <a:latin typeface="Eras Medium ITC"/>
                <a:cs typeface="+mn-cs"/>
              </a:rPr>
              <a:t> community by working cooperatively with individuals, public entities and private businesses to integrate into everyday life and business sustainable strategies that improve the </a:t>
            </a:r>
            <a:r>
              <a:rPr lang="en-US" sz="1800" b="1" u="sng" kern="0" dirty="0" smtClean="0">
                <a:solidFill>
                  <a:schemeClr val="accent2">
                    <a:lumMod val="50000"/>
                  </a:schemeClr>
                </a:solidFill>
                <a:latin typeface="Eras Medium ITC"/>
                <a:cs typeface="+mn-cs"/>
              </a:rPr>
              <a:t>environment and quality of life in the community.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57200" y="3790950"/>
            <a:ext cx="8001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 smtClean="0">
                <a:solidFill>
                  <a:srgbClr val="6B702B"/>
                </a:solidFill>
                <a:latin typeface="Eras Medium ITC"/>
                <a:cs typeface="+mn-cs"/>
              </a:rPr>
              <a:t>Programmatic Overview:</a:t>
            </a:r>
            <a:endParaRPr lang="en-US" sz="1400" b="1" kern="0" dirty="0" smtClean="0">
              <a:solidFill>
                <a:srgbClr val="000000"/>
              </a:solidFill>
              <a:latin typeface="Eras Medium ITC"/>
              <a:cs typeface="+mn-cs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09600" y="4038600"/>
            <a:ext cx="3276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1600" kern="0" dirty="0" smtClean="0">
                <a:solidFill>
                  <a:srgbClr val="000000"/>
                </a:solidFill>
                <a:latin typeface="Eras Medium ITC"/>
                <a:cs typeface="+mn-cs"/>
              </a:rPr>
              <a:t> Sustainability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1600" kern="0" dirty="0" smtClean="0">
                <a:solidFill>
                  <a:srgbClr val="000000"/>
                </a:solidFill>
                <a:latin typeface="Eras Medium ITC"/>
                <a:cs typeface="+mn-cs"/>
              </a:rPr>
              <a:t> Resource Conservation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1600" kern="0" dirty="0" smtClean="0">
                <a:solidFill>
                  <a:srgbClr val="000000"/>
                </a:solidFill>
                <a:latin typeface="Eras Medium ITC"/>
                <a:cs typeface="+mn-cs"/>
              </a:rPr>
              <a:t> Social and Cultural Vibrancy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1600" kern="0" dirty="0" smtClean="0">
                <a:solidFill>
                  <a:srgbClr val="000000"/>
                </a:solidFill>
                <a:latin typeface="Eras Medium ITC"/>
                <a:cs typeface="+mn-cs"/>
              </a:rPr>
              <a:t> Access + Mobility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429000" y="4038600"/>
            <a:ext cx="3886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1600" kern="0" dirty="0" smtClean="0">
                <a:solidFill>
                  <a:srgbClr val="000000"/>
                </a:solidFill>
                <a:latin typeface="Eras Medium ITC"/>
                <a:cs typeface="+mn-cs"/>
              </a:rPr>
              <a:t> </a:t>
            </a:r>
            <a:r>
              <a:rPr lang="en-US" sz="1600" kern="0" dirty="0" err="1" smtClean="0">
                <a:solidFill>
                  <a:srgbClr val="000000"/>
                </a:solidFill>
                <a:latin typeface="Eras Medium ITC"/>
                <a:cs typeface="+mn-cs"/>
              </a:rPr>
              <a:t>Greenspace</a:t>
            </a:r>
            <a:endParaRPr lang="en-US" sz="1600" kern="0" dirty="0" smtClean="0">
              <a:solidFill>
                <a:srgbClr val="000000"/>
              </a:solidFill>
              <a:latin typeface="Eras Medium ITC"/>
              <a:cs typeface="+mn-cs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1600" kern="0" dirty="0" smtClean="0">
                <a:solidFill>
                  <a:srgbClr val="000000"/>
                </a:solidFill>
                <a:latin typeface="Eras Medium ITC"/>
                <a:cs typeface="+mn-cs"/>
              </a:rPr>
              <a:t> Public Health and Safety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1600" kern="0" dirty="0" smtClean="0">
                <a:solidFill>
                  <a:srgbClr val="000000"/>
                </a:solidFill>
                <a:latin typeface="Eras Medium ITC"/>
                <a:cs typeface="+mn-cs"/>
              </a:rPr>
              <a:t> Housing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1600" kern="0" dirty="0" smtClean="0">
                <a:solidFill>
                  <a:srgbClr val="000000"/>
                </a:solidFill>
                <a:latin typeface="Eras Medium ITC"/>
                <a:cs typeface="+mn-cs"/>
              </a:rPr>
              <a:t> Innovation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A400_Behind_Homes_After1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609600"/>
            <a:ext cx="8411863" cy="558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2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723900"/>
            <a:ext cx="4038600" cy="4525963"/>
          </a:xfrm>
        </p:spPr>
        <p:txBody>
          <a:bodyPr/>
          <a:lstStyle/>
          <a:p>
            <a:pPr lvl="1"/>
            <a:endParaRPr lang="en-US" sz="1400" dirty="0" smtClean="0"/>
          </a:p>
          <a:p>
            <a:pPr lvl="1"/>
            <a:endParaRPr lang="en-US" sz="1400" dirty="0" smtClean="0"/>
          </a:p>
          <a:p>
            <a:pPr lvl="1"/>
            <a:endParaRPr lang="en-US" sz="1400" dirty="0" smtClean="0"/>
          </a:p>
          <a:p>
            <a:pPr>
              <a:buFontTx/>
              <a:buNone/>
            </a:pPr>
            <a:endParaRPr lang="en-US" dirty="0" smtClean="0"/>
          </a:p>
        </p:txBody>
      </p:sp>
      <p:sp>
        <p:nvSpPr>
          <p:cNvPr id="49154" name="Title 1"/>
          <p:cNvSpPr>
            <a:spLocks noGrp="1"/>
          </p:cNvSpPr>
          <p:nvPr>
            <p:ph type="title" idx="4294967295"/>
          </p:nvPr>
        </p:nvSpPr>
        <p:spPr>
          <a:xfrm>
            <a:off x="4964113" y="63500"/>
            <a:ext cx="4179887" cy="671513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Segment Two</a:t>
            </a:r>
            <a:endParaRPr lang="en-US" sz="1800" b="0" dirty="0" smtClean="0"/>
          </a:p>
        </p:txBody>
      </p:sp>
      <p:grpSp>
        <p:nvGrpSpPr>
          <p:cNvPr id="2" name="Group 8"/>
          <p:cNvGrpSpPr/>
          <p:nvPr/>
        </p:nvGrpSpPr>
        <p:grpSpPr>
          <a:xfrm>
            <a:off x="6892496" y="818568"/>
            <a:ext cx="1966828" cy="2458032"/>
            <a:chOff x="6737226" y="606251"/>
            <a:chExt cx="1966828" cy="2458032"/>
          </a:xfrm>
        </p:grpSpPr>
        <p:pic>
          <p:nvPicPr>
            <p:cNvPr id="6" name="Picture 5" descr="GA400_DRAFT_ExSumDoc_Page_2.jpg"/>
            <p:cNvPicPr>
              <a:picLocks noChangeAspect="1"/>
            </p:cNvPicPr>
            <p:nvPr/>
          </p:nvPicPr>
          <p:blipFill>
            <a:blip r:embed="rId3" cstate="print"/>
            <a:srcRect l="2830" t="8976" r="52264" b="4292"/>
            <a:stretch>
              <a:fillRect/>
            </a:stretch>
          </p:blipFill>
          <p:spPr>
            <a:xfrm>
              <a:off x="6737226" y="606251"/>
              <a:ext cx="1966828" cy="245803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8134709" y="2311879"/>
              <a:ext cx="569345" cy="752404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0" name="Rectangle 9"/>
          <p:cNvSpPr/>
          <p:nvPr/>
        </p:nvSpPr>
        <p:spPr bwMode="auto">
          <a:xfrm>
            <a:off x="7444593" y="1302586"/>
            <a:ext cx="491706" cy="526212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2" name="Picture 11" descr="Executive Summary Document_Rev19.jpg"/>
          <p:cNvPicPr>
            <a:picLocks noChangeAspect="1"/>
          </p:cNvPicPr>
          <p:nvPr/>
        </p:nvPicPr>
        <p:blipFill>
          <a:blip r:embed="rId4" cstate="print"/>
          <a:srcRect l="3176" t="4000" r="4588" b="4273"/>
          <a:stretch>
            <a:fillRect/>
          </a:stretch>
        </p:blipFill>
        <p:spPr>
          <a:xfrm>
            <a:off x="91440" y="146304"/>
            <a:ext cx="5044517" cy="6492240"/>
          </a:xfrm>
          <a:prstGeom prst="rect">
            <a:avLst/>
          </a:prstGeom>
        </p:spPr>
      </p:pic>
      <p:pic>
        <p:nvPicPr>
          <p:cNvPr id="14" name="Picture 13" descr="Executive Summary Document_Rev20.jpg"/>
          <p:cNvPicPr>
            <a:picLocks noChangeAspect="1"/>
          </p:cNvPicPr>
          <p:nvPr/>
        </p:nvPicPr>
        <p:blipFill>
          <a:blip r:embed="rId5" cstate="print"/>
          <a:srcRect l="4706" t="4000" r="56706" b="73000"/>
          <a:stretch>
            <a:fillRect/>
          </a:stretch>
        </p:blipFill>
        <p:spPr>
          <a:xfrm>
            <a:off x="5312664" y="3392424"/>
            <a:ext cx="3580106" cy="276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0788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71500" y="301965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/>
              <a:t>MARTA </a:t>
            </a:r>
            <a:r>
              <a:rPr lang="en-US" dirty="0" smtClean="0"/>
              <a:t>Bridge/</a:t>
            </a:r>
            <a:br>
              <a:rPr lang="en-US" dirty="0" smtClean="0"/>
            </a:br>
            <a:r>
              <a:rPr lang="en-US" dirty="0" smtClean="0"/>
              <a:t>Tower </a:t>
            </a:r>
            <a:r>
              <a:rPr lang="en-US" dirty="0"/>
              <a:t>Place Park </a:t>
            </a:r>
          </a:p>
        </p:txBody>
      </p:sp>
      <p:pic>
        <p:nvPicPr>
          <p:cNvPr id="4" name="Picture 9" descr="WestSide.b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68665"/>
            <a:ext cx="311573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WestEntrance2.bm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295492"/>
            <a:ext cx="3001433" cy="1688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EastTower1.bmp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33" y="2491133"/>
            <a:ext cx="3048000" cy="1714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883058"/>
            <a:ext cx="4419600" cy="411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54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257800" y="152400"/>
            <a:ext cx="3886200" cy="9144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latin typeface="Arial Narrow" pitchFamily="34" charset="0"/>
                <a:cs typeface="Arial" pitchFamily="34" charset="0"/>
              </a:rPr>
              <a:t>Peachtree Park</a:t>
            </a:r>
            <a:endParaRPr lang="en-US" b="1" dirty="0"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7" name="Picture 6" descr="IMG_70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4" name="Picture 3" descr="Option 1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1200" y="1066800"/>
            <a:ext cx="2362383" cy="1772319"/>
          </a:xfrm>
          <a:prstGeom prst="rect">
            <a:avLst/>
          </a:prstGeom>
        </p:spPr>
      </p:pic>
      <p:pic>
        <p:nvPicPr>
          <p:cNvPr id="6" name="Picture 5" descr="Option 3-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17484" y="2929046"/>
            <a:ext cx="2336099" cy="1752600"/>
          </a:xfrm>
          <a:prstGeom prst="rect">
            <a:avLst/>
          </a:prstGeom>
        </p:spPr>
      </p:pic>
      <p:pic>
        <p:nvPicPr>
          <p:cNvPr id="8" name="Picture 7" descr="Option 2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17484" y="4804575"/>
            <a:ext cx="2336099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696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ighland_Sharrows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841248"/>
            <a:ext cx="7242048" cy="5431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14400" y="76200"/>
            <a:ext cx="8229600" cy="609600"/>
          </a:xfrm>
        </p:spPr>
        <p:txBody>
          <a:bodyPr>
            <a:normAutofit fontScale="90000"/>
          </a:bodyPr>
          <a:lstStyle/>
          <a:p>
            <a:pPr algn="r"/>
            <a:r>
              <a:rPr lang="en-US" sz="2800" b="1" dirty="0" smtClean="0">
                <a:latin typeface="Arial Narrow" pitchFamily="34" charset="0"/>
              </a:rPr>
              <a:t>Design Ideas for Discussion | Alternative 2</a:t>
            </a:r>
            <a:br>
              <a:rPr lang="en-US" sz="2800" b="1" dirty="0" smtClean="0">
                <a:latin typeface="Arial Narrow" pitchFamily="34" charset="0"/>
              </a:rPr>
            </a:br>
            <a:r>
              <a:rPr lang="en-US" sz="2800" dirty="0" smtClean="0">
                <a:latin typeface="Arial Narrow" pitchFamily="34" charset="0"/>
              </a:rPr>
              <a:t>Sidewalk Improvements + Trail Signage + </a:t>
            </a:r>
            <a:r>
              <a:rPr lang="en-US" sz="2800" dirty="0" err="1" smtClean="0">
                <a:latin typeface="Arial Narrow" pitchFamily="34" charset="0"/>
              </a:rPr>
              <a:t>Sharrow</a:t>
            </a:r>
            <a:r>
              <a:rPr lang="en-US" sz="2800" dirty="0" smtClean="0">
                <a:latin typeface="Arial Narrow" pitchFamily="34" charset="0"/>
              </a:rPr>
              <a:t> Markings</a:t>
            </a:r>
            <a:endParaRPr lang="en-US" sz="28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3730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9067800" cy="609600"/>
          </a:xfrm>
        </p:spPr>
        <p:txBody>
          <a:bodyPr>
            <a:normAutofit fontScale="90000"/>
          </a:bodyPr>
          <a:lstStyle/>
          <a:p>
            <a:pPr algn="r"/>
            <a:r>
              <a:rPr lang="en-US" sz="2800" b="1" dirty="0" smtClean="0">
                <a:latin typeface="Arial Narrow" pitchFamily="34" charset="0"/>
              </a:rPr>
              <a:t>Preliminary Design Ideas for Discussion | Non-Traditional Alternative</a:t>
            </a:r>
            <a:br>
              <a:rPr lang="en-US" sz="2800" b="1" dirty="0" smtClean="0">
                <a:latin typeface="Arial Narrow" pitchFamily="34" charset="0"/>
              </a:rPr>
            </a:br>
            <a:r>
              <a:rPr lang="en-US" sz="2800" dirty="0" smtClean="0">
                <a:latin typeface="Arial Narrow" pitchFamily="34" charset="0"/>
              </a:rPr>
              <a:t>Sidewalk Improvements + Bike Yield Street</a:t>
            </a:r>
            <a:endParaRPr lang="en-US" sz="2800" dirty="0">
              <a:latin typeface="Arial Narrow" pitchFamily="34" charset="0"/>
            </a:endParaRPr>
          </a:p>
        </p:txBody>
      </p:sp>
      <p:pic>
        <p:nvPicPr>
          <p:cNvPr id="4" name="Picture 3" descr="Highland_Cen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841248"/>
            <a:ext cx="7242048" cy="543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782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6200" y="0"/>
            <a:ext cx="9067800" cy="841375"/>
          </a:xfrm>
        </p:spPr>
        <p:txBody>
          <a:bodyPr>
            <a:normAutofit fontScale="90000"/>
          </a:bodyPr>
          <a:lstStyle/>
          <a:p>
            <a:pPr algn="r"/>
            <a:r>
              <a:rPr lang="en-US" sz="2800" b="1" dirty="0" smtClean="0">
                <a:latin typeface="Arial Narrow" pitchFamily="34" charset="0"/>
              </a:rPr>
              <a:t>Design Ideas for Discussion | Alternative 1</a:t>
            </a:r>
            <a:br>
              <a:rPr lang="en-US" sz="2800" b="1" dirty="0" smtClean="0">
                <a:latin typeface="Arial Narrow" pitchFamily="34" charset="0"/>
              </a:rPr>
            </a:br>
            <a:r>
              <a:rPr lang="en-US" sz="2800" dirty="0" smtClean="0">
                <a:latin typeface="Arial Narrow" pitchFamily="34" charset="0"/>
              </a:rPr>
              <a:t>Sidewalk Improvements + Cycle Street + Traffic Calming Enhancements</a:t>
            </a:r>
            <a:endParaRPr lang="en-US" sz="2800" dirty="0">
              <a:latin typeface="Arial Narrow" pitchFamily="34" charset="0"/>
            </a:endParaRPr>
          </a:p>
        </p:txBody>
      </p:sp>
      <p:pic>
        <p:nvPicPr>
          <p:cNvPr id="4" name="Picture 3" descr="Highland_Morph_CL Rev+Enhnments+Pp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841248"/>
            <a:ext cx="7242048" cy="54315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4948535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538" indent="-109538">
              <a:buFont typeface="Arial" pitchFamily="34" charset="0"/>
              <a:buChar char="•"/>
            </a:pP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Sidewalk Improvements</a:t>
            </a:r>
          </a:p>
          <a:p>
            <a:pPr marL="109538" indent="-109538">
              <a:buFont typeface="Arial" pitchFamily="34" charset="0"/>
              <a:buChar char="•"/>
            </a:pP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Speed Cushions + Street Trees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621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723900"/>
            <a:ext cx="4038600" cy="4525963"/>
          </a:xfrm>
        </p:spPr>
        <p:txBody>
          <a:bodyPr/>
          <a:lstStyle/>
          <a:p>
            <a:pPr lvl="1"/>
            <a:endParaRPr lang="en-US" sz="1400" dirty="0" smtClean="0"/>
          </a:p>
          <a:p>
            <a:pPr lvl="1"/>
            <a:endParaRPr lang="en-US" sz="1400" dirty="0" smtClean="0"/>
          </a:p>
          <a:p>
            <a:pPr lvl="1"/>
            <a:endParaRPr lang="en-US" sz="1400" dirty="0" smtClean="0"/>
          </a:p>
          <a:p>
            <a:pPr>
              <a:buFontTx/>
              <a:buNone/>
            </a:pPr>
            <a:endParaRPr lang="en-US" dirty="0" smtClean="0"/>
          </a:p>
        </p:txBody>
      </p:sp>
      <p:sp>
        <p:nvSpPr>
          <p:cNvPr id="49154" name="Title 1"/>
          <p:cNvSpPr>
            <a:spLocks noGrp="1"/>
          </p:cNvSpPr>
          <p:nvPr>
            <p:ph type="title" idx="4294967295"/>
          </p:nvPr>
        </p:nvSpPr>
        <p:spPr>
          <a:xfrm>
            <a:off x="4964113" y="63500"/>
            <a:ext cx="4179887" cy="671513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Segment Three</a:t>
            </a:r>
            <a:endParaRPr lang="en-US" sz="1800" b="0" dirty="0" smtClean="0"/>
          </a:p>
        </p:txBody>
      </p:sp>
      <p:grpSp>
        <p:nvGrpSpPr>
          <p:cNvPr id="2" name="Group 8"/>
          <p:cNvGrpSpPr/>
          <p:nvPr/>
        </p:nvGrpSpPr>
        <p:grpSpPr>
          <a:xfrm>
            <a:off x="6719972" y="742368"/>
            <a:ext cx="1966828" cy="2458032"/>
            <a:chOff x="6737226" y="606251"/>
            <a:chExt cx="1966828" cy="2458032"/>
          </a:xfrm>
        </p:grpSpPr>
        <p:pic>
          <p:nvPicPr>
            <p:cNvPr id="6" name="Picture 5" descr="GA400_DRAFT_ExSumDoc_Page_2.jpg"/>
            <p:cNvPicPr>
              <a:picLocks noChangeAspect="1"/>
            </p:cNvPicPr>
            <p:nvPr/>
          </p:nvPicPr>
          <p:blipFill>
            <a:blip r:embed="rId3" cstate="print"/>
            <a:srcRect l="2830" t="8976" r="52264" b="4292"/>
            <a:stretch>
              <a:fillRect/>
            </a:stretch>
          </p:blipFill>
          <p:spPr>
            <a:xfrm>
              <a:off x="6737226" y="606251"/>
              <a:ext cx="1966828" cy="245803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8134709" y="2311879"/>
              <a:ext cx="569345" cy="752404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0" name="Rectangle 9"/>
          <p:cNvSpPr/>
          <p:nvPr/>
        </p:nvSpPr>
        <p:spPr bwMode="auto">
          <a:xfrm>
            <a:off x="7608493" y="1690778"/>
            <a:ext cx="491706" cy="366621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7" name="Picture 16" descr="Executive Summary Document_Rev17.jpg"/>
          <p:cNvPicPr>
            <a:picLocks noChangeAspect="1"/>
          </p:cNvPicPr>
          <p:nvPr/>
        </p:nvPicPr>
        <p:blipFill>
          <a:blip r:embed="rId4" cstate="print"/>
          <a:srcRect l="3176" t="4000" r="4588" b="4273"/>
          <a:stretch>
            <a:fillRect/>
          </a:stretch>
        </p:blipFill>
        <p:spPr>
          <a:xfrm>
            <a:off x="76200" y="146304"/>
            <a:ext cx="5044517" cy="6492240"/>
          </a:xfrm>
          <a:prstGeom prst="rect">
            <a:avLst/>
          </a:prstGeom>
        </p:spPr>
      </p:pic>
      <p:pic>
        <p:nvPicPr>
          <p:cNvPr id="19" name="Picture 18" descr="Oblique_NFS_Underpass.jpg"/>
          <p:cNvPicPr>
            <a:picLocks noChangeAspect="1"/>
          </p:cNvPicPr>
          <p:nvPr/>
        </p:nvPicPr>
        <p:blipFill>
          <a:blip r:embed="rId5" cstate="print"/>
          <a:srcRect l="12641" t="51925" r="57559" b="14947"/>
          <a:stretch>
            <a:fillRect/>
          </a:stretch>
        </p:blipFill>
        <p:spPr>
          <a:xfrm>
            <a:off x="5943600" y="3276600"/>
            <a:ext cx="2286000" cy="1731863"/>
          </a:xfrm>
          <a:prstGeom prst="rect">
            <a:avLst/>
          </a:prstGeom>
        </p:spPr>
      </p:pic>
      <p:pic>
        <p:nvPicPr>
          <p:cNvPr id="1026" name="Picture 2" descr="C:\Users\denise.BATMABCID\AppData\Local\Microsoft\Windows\Temporary Internet Files\Content.Outlook\K8ZYB4RW\walkway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181600"/>
            <a:ext cx="3424169" cy="129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4946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3" descr="Retention Pond Morph 0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400" y="-21771"/>
            <a:ext cx="91440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Retention Pond Morph 00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9029" y="0"/>
            <a:ext cx="9144000" cy="645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13561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ake Befo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8518" y="513321"/>
            <a:ext cx="8535770" cy="5669280"/>
          </a:xfrm>
          <a:prstGeom prst="rect">
            <a:avLst/>
          </a:prstGeom>
        </p:spPr>
      </p:pic>
      <p:pic>
        <p:nvPicPr>
          <p:cNvPr id="4" name="Picture 3" descr="Lake Aft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8516" y="521589"/>
            <a:ext cx="8535267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66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5029200" y="2286000"/>
            <a:ext cx="3200400" cy="1295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1752600" y="3886200"/>
            <a:ext cx="63246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4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 sz="4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2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smtClean="0">
                <a:solidFill>
                  <a:srgbClr val="000000"/>
                </a:solidFill>
                <a:cs typeface="+mn-cs"/>
              </a:rPr>
              <a:t> 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28600" y="1371600"/>
            <a:ext cx="8915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2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b="1" dirty="0" smtClean="0">
                <a:solidFill>
                  <a:srgbClr val="35006D"/>
                </a:solidFill>
                <a:latin typeface="Eras Medium ITC" pitchFamily="34" charset="0"/>
              </a:rPr>
              <a:t>Leadership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b="1" kern="0" dirty="0" smtClean="0">
              <a:solidFill>
                <a:srgbClr val="6B702B"/>
              </a:solidFill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0" y="2438400"/>
            <a:ext cx="5029200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solidFill>
                  <a:srgbClr val="6B702B"/>
                </a:solidFill>
                <a:latin typeface="Eras Medium ITC"/>
                <a:cs typeface="+mn-cs"/>
              </a:rPr>
              <a:t>Board of </a:t>
            </a:r>
            <a:r>
              <a:rPr lang="en-US" sz="2000" b="1" kern="0" dirty="0" smtClean="0">
                <a:solidFill>
                  <a:srgbClr val="6B702B"/>
                </a:solidFill>
                <a:latin typeface="Eras Medium ITC"/>
                <a:cs typeface="+mn-cs"/>
              </a:rPr>
              <a:t>Directors</a:t>
            </a:r>
            <a:endParaRPr lang="en-US" sz="2000" b="1" kern="0" dirty="0">
              <a:solidFill>
                <a:srgbClr val="6B702B"/>
              </a:solidFill>
              <a:latin typeface="Eras Medium ITC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Eras Medium ITC"/>
                <a:cs typeface="+mn-cs"/>
              </a:rPr>
              <a:t>  AGL Energy Services – Kathy Robb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Eras Medium ITC"/>
                <a:cs typeface="+mn-cs"/>
              </a:rPr>
              <a:t>  Cousins Properties </a:t>
            </a:r>
            <a:r>
              <a:rPr lang="en-US" kern="0" dirty="0" smtClean="0">
                <a:solidFill>
                  <a:srgbClr val="000000"/>
                </a:solidFill>
                <a:latin typeface="Eras Medium ITC"/>
                <a:cs typeface="+mn-cs"/>
              </a:rPr>
              <a:t>– TBD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Eras Medium ITC"/>
                <a:cs typeface="+mn-cs"/>
              </a:rPr>
              <a:t> </a:t>
            </a:r>
            <a:r>
              <a:rPr lang="en-US" kern="0" dirty="0" smtClean="0">
                <a:solidFill>
                  <a:srgbClr val="000000"/>
                </a:solidFill>
                <a:latin typeface="Eras Medium ITC"/>
                <a:cs typeface="+mn-cs"/>
              </a:rPr>
              <a:t> Parsons </a:t>
            </a:r>
            <a:r>
              <a:rPr lang="en-US" kern="0" dirty="0">
                <a:solidFill>
                  <a:srgbClr val="000000"/>
                </a:solidFill>
                <a:latin typeface="Eras Medium ITC"/>
                <a:cs typeface="+mn-cs"/>
              </a:rPr>
              <a:t>Brinckerhoff – Pat </a:t>
            </a:r>
            <a:r>
              <a:rPr lang="en-US" kern="0" dirty="0" err="1">
                <a:solidFill>
                  <a:srgbClr val="000000"/>
                </a:solidFill>
                <a:latin typeface="Eras Medium ITC"/>
                <a:cs typeface="+mn-cs"/>
              </a:rPr>
              <a:t>Corletto</a:t>
            </a:r>
            <a:endParaRPr lang="en-US" kern="0" dirty="0">
              <a:solidFill>
                <a:srgbClr val="000000"/>
              </a:solidFill>
              <a:latin typeface="Eras Medium ITC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Eras Medium ITC"/>
                <a:cs typeface="+mn-cs"/>
              </a:rPr>
              <a:t>  Gables Residential – Dave Skelton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Eras Medium ITC"/>
                <a:cs typeface="+mn-cs"/>
              </a:rPr>
              <a:t>  Lowe Engineers – Tim Lowe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Eras Medium ITC"/>
                <a:cs typeface="+mn-cs"/>
              </a:rPr>
              <a:t>  Morris Manning &amp; Martin – Greg Chafee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Eras Medium ITC"/>
                <a:cs typeface="+mn-cs"/>
              </a:rPr>
              <a:t>  Neighborhood Planning Unit B – Sally Silver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Eras Medium ITC"/>
                <a:cs typeface="+mn-cs"/>
              </a:rPr>
              <a:t>  Pearl Meyer – Sandy Godwin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Eras Medium ITC"/>
                <a:cs typeface="+mn-cs"/>
              </a:rPr>
              <a:t>  Piedmont Hospital – Holly Snow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Eras Medium ITC"/>
                <a:cs typeface="+mn-cs"/>
              </a:rPr>
              <a:t>  The Mansion Hotel - Mica Hill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Eras Medium ITC"/>
                <a:cs typeface="+mn-cs"/>
              </a:rPr>
              <a:t>  10 Terminus – Diane Belk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kern="0" dirty="0">
              <a:solidFill>
                <a:srgbClr val="6B702B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kern="0" dirty="0" smtClean="0">
              <a:solidFill>
                <a:srgbClr val="6B702B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05400" y="2286000"/>
            <a:ext cx="403860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solidFill>
                  <a:srgbClr val="6B702B"/>
                </a:solidFill>
                <a:latin typeface="Eras Medium ITC"/>
                <a:cs typeface="+mn-cs"/>
              </a:rPr>
              <a:t>Executive </a:t>
            </a:r>
            <a:r>
              <a:rPr lang="en-US" sz="2000" b="1" kern="0" dirty="0" smtClean="0">
                <a:solidFill>
                  <a:srgbClr val="6B702B"/>
                </a:solidFill>
                <a:latin typeface="Eras Medium ITC"/>
                <a:cs typeface="+mn-cs"/>
              </a:rPr>
              <a:t>Committee </a:t>
            </a:r>
            <a:endParaRPr lang="en-US" sz="2000" b="1" kern="0" dirty="0">
              <a:solidFill>
                <a:srgbClr val="6B702B"/>
              </a:solidFill>
              <a:latin typeface="Eras Medium ITC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Eras Medium ITC"/>
                <a:cs typeface="+mn-cs"/>
              </a:rPr>
              <a:t>Chairman – Bob Stoner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Eras Medium ITC"/>
                <a:cs typeface="+mn-cs"/>
              </a:rPr>
              <a:t>Secretary – Sally Silver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Eras Medium ITC"/>
                <a:cs typeface="+mn-cs"/>
              </a:rPr>
              <a:t>Treasurer – Sandy Godwin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kern="0" dirty="0">
              <a:solidFill>
                <a:srgbClr val="6B702B"/>
              </a:solidFill>
              <a:latin typeface="Eras Medium ITC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 smtClean="0">
                <a:solidFill>
                  <a:srgbClr val="6B702B"/>
                </a:solidFill>
                <a:latin typeface="Eras Medium ITC"/>
                <a:cs typeface="+mn-cs"/>
              </a:rPr>
              <a:t>Staff</a:t>
            </a:r>
            <a:endParaRPr lang="en-US" sz="2000" b="1" kern="0" dirty="0">
              <a:solidFill>
                <a:srgbClr val="6B702B"/>
              </a:solidFill>
              <a:latin typeface="Eras Medium ITC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rgbClr val="000000"/>
                </a:solidFill>
                <a:latin typeface="Eras Medium ITC"/>
                <a:cs typeface="+mn-cs"/>
              </a:rPr>
              <a:t>Exec Director - Denise Starling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rgbClr val="000000"/>
                </a:solidFill>
                <a:latin typeface="Eras Medium ITC"/>
                <a:cs typeface="+mn-cs"/>
              </a:rPr>
              <a:t>Client Accounts Mgr – Scott Cantrell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rgbClr val="000000"/>
                </a:solidFill>
                <a:latin typeface="Eras Medium ITC"/>
                <a:cs typeface="+mn-cs"/>
              </a:rPr>
              <a:t>Business Development Mgr – Tony Peters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rgbClr val="000000"/>
                </a:solidFill>
                <a:latin typeface="Eras Medium ITC"/>
                <a:cs typeface="+mn-cs"/>
              </a:rPr>
              <a:t>Office Manager – Sara Cuomo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rgbClr val="000000"/>
                </a:solidFill>
                <a:latin typeface="Eras Medium ITC"/>
                <a:cs typeface="+mn-cs"/>
              </a:rPr>
              <a:t>Program Administrator – Calvin </a:t>
            </a:r>
            <a:r>
              <a:rPr lang="en-US" sz="1600" kern="0" dirty="0" smtClean="0">
                <a:solidFill>
                  <a:srgbClr val="000000"/>
                </a:solidFill>
                <a:latin typeface="Eras Medium ITC"/>
                <a:cs typeface="+mn-cs"/>
              </a:rPr>
              <a:t>Cromer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rgbClr val="000000"/>
                </a:solidFill>
                <a:latin typeface="Eras Medium ITC"/>
                <a:cs typeface="+mn-cs"/>
              </a:rPr>
              <a:t>Outreach Manager – Tom Bastek</a:t>
            </a:r>
            <a:endParaRPr lang="en-US" sz="1600" kern="0" dirty="0">
              <a:solidFill>
                <a:srgbClr val="000000"/>
              </a:solidFill>
              <a:latin typeface="Eras Medium ITC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kern="0" dirty="0">
              <a:solidFill>
                <a:srgbClr val="6B702B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kern="0" dirty="0">
              <a:solidFill>
                <a:srgbClr val="6B70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723900"/>
            <a:ext cx="4038600" cy="4525963"/>
          </a:xfrm>
        </p:spPr>
        <p:txBody>
          <a:bodyPr/>
          <a:lstStyle/>
          <a:p>
            <a:pPr lvl="1"/>
            <a:endParaRPr lang="en-US" sz="1400" dirty="0" smtClean="0"/>
          </a:p>
          <a:p>
            <a:pPr lvl="1"/>
            <a:endParaRPr lang="en-US" sz="1400" dirty="0" smtClean="0"/>
          </a:p>
          <a:p>
            <a:pPr lvl="1"/>
            <a:endParaRPr lang="en-US" sz="1400" dirty="0" smtClean="0"/>
          </a:p>
          <a:p>
            <a:pPr>
              <a:buFontTx/>
              <a:buNone/>
            </a:pPr>
            <a:endParaRPr lang="en-US" dirty="0" smtClean="0"/>
          </a:p>
        </p:txBody>
      </p:sp>
      <p:sp>
        <p:nvSpPr>
          <p:cNvPr id="49154" name="Title 1"/>
          <p:cNvSpPr>
            <a:spLocks noGrp="1"/>
          </p:cNvSpPr>
          <p:nvPr>
            <p:ph type="title" idx="4294967295"/>
          </p:nvPr>
        </p:nvSpPr>
        <p:spPr>
          <a:xfrm>
            <a:off x="4964113" y="63500"/>
            <a:ext cx="4179887" cy="671513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Segment Four</a:t>
            </a:r>
            <a:endParaRPr lang="en-US" sz="1800" b="0" dirty="0" smtClean="0"/>
          </a:p>
        </p:txBody>
      </p:sp>
      <p:grpSp>
        <p:nvGrpSpPr>
          <p:cNvPr id="2" name="Group 8"/>
          <p:cNvGrpSpPr/>
          <p:nvPr/>
        </p:nvGrpSpPr>
        <p:grpSpPr>
          <a:xfrm>
            <a:off x="6858000" y="894768"/>
            <a:ext cx="1966828" cy="2458032"/>
            <a:chOff x="6737226" y="606251"/>
            <a:chExt cx="1966828" cy="2458032"/>
          </a:xfrm>
        </p:grpSpPr>
        <p:pic>
          <p:nvPicPr>
            <p:cNvPr id="6" name="Picture 5" descr="GA400_DRAFT_ExSumDoc_Page_2.jpg"/>
            <p:cNvPicPr>
              <a:picLocks noChangeAspect="1"/>
            </p:cNvPicPr>
            <p:nvPr/>
          </p:nvPicPr>
          <p:blipFill>
            <a:blip r:embed="rId3" cstate="print"/>
            <a:srcRect l="2830" t="8976" r="52264" b="4292"/>
            <a:stretch>
              <a:fillRect/>
            </a:stretch>
          </p:blipFill>
          <p:spPr>
            <a:xfrm>
              <a:off x="6737226" y="606251"/>
              <a:ext cx="1966828" cy="245803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8134709" y="2311879"/>
              <a:ext cx="569345" cy="752404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0" name="Rectangle 9"/>
          <p:cNvSpPr/>
          <p:nvPr/>
        </p:nvSpPr>
        <p:spPr bwMode="auto">
          <a:xfrm>
            <a:off x="7599867" y="1966823"/>
            <a:ext cx="491706" cy="474450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1" name="Picture 10" descr="Executive Summary Document_Rev13.jpg"/>
          <p:cNvPicPr>
            <a:picLocks noChangeAspect="1"/>
          </p:cNvPicPr>
          <p:nvPr/>
        </p:nvPicPr>
        <p:blipFill>
          <a:blip r:embed="rId4" cstate="print"/>
          <a:srcRect l="3176" t="4000" r="4588" b="4273"/>
          <a:stretch>
            <a:fillRect/>
          </a:stretch>
        </p:blipFill>
        <p:spPr>
          <a:xfrm>
            <a:off x="91440" y="146304"/>
            <a:ext cx="4887886" cy="6290657"/>
          </a:xfrm>
          <a:prstGeom prst="rect">
            <a:avLst/>
          </a:prstGeom>
        </p:spPr>
      </p:pic>
      <p:pic>
        <p:nvPicPr>
          <p:cNvPr id="14" name="Picture 13" descr="Executive Summary Document_Rev12.jpg"/>
          <p:cNvPicPr>
            <a:picLocks noChangeAspect="1"/>
          </p:cNvPicPr>
          <p:nvPr/>
        </p:nvPicPr>
        <p:blipFill>
          <a:blip r:embed="rId5" cstate="print"/>
          <a:srcRect l="4706" t="4000" r="56706" b="73000"/>
          <a:stretch>
            <a:fillRect/>
          </a:stretch>
        </p:blipFill>
        <p:spPr>
          <a:xfrm>
            <a:off x="5312664" y="3404299"/>
            <a:ext cx="3580106" cy="276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169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68489"/>
            <a:ext cx="7772400" cy="1470025"/>
          </a:xfrm>
        </p:spPr>
        <p:txBody>
          <a:bodyPr/>
          <a:lstStyle/>
          <a:p>
            <a:pPr algn="r"/>
            <a:r>
              <a:rPr lang="en-US" sz="4000" dirty="0"/>
              <a:t>Segment 4 – Miami Circle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371600"/>
            <a:ext cx="3968750" cy="5129213"/>
          </a:xfrm>
        </p:spPr>
      </p:pic>
      <p:pic>
        <p:nvPicPr>
          <p:cNvPr id="6" name="Picture 5" descr="Buckhead Trail_BEFOR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371600"/>
            <a:ext cx="3962400" cy="5129486"/>
          </a:xfrm>
          <a:prstGeom prst="rect">
            <a:avLst/>
          </a:prstGeom>
          <a:noFill/>
          <a:ln w="9525">
            <a:solidFill>
              <a:srgbClr val="35006D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237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Content Placeholder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1"/>
            <a:endParaRPr lang="en-US" sz="1400" dirty="0" smtClean="0"/>
          </a:p>
          <a:p>
            <a:pPr lvl="1"/>
            <a:endParaRPr lang="en-US" sz="1400" dirty="0" smtClean="0"/>
          </a:p>
          <a:p>
            <a:pPr lvl="1"/>
            <a:endParaRPr lang="en-US" sz="1400" dirty="0" smtClean="0"/>
          </a:p>
          <a:p>
            <a:pPr>
              <a:buFontTx/>
              <a:buNone/>
            </a:pPr>
            <a:endParaRPr lang="en-US" dirty="0" smtClean="0"/>
          </a:p>
        </p:txBody>
      </p:sp>
      <p:grpSp>
        <p:nvGrpSpPr>
          <p:cNvPr id="2" name="Group 8"/>
          <p:cNvGrpSpPr/>
          <p:nvPr/>
        </p:nvGrpSpPr>
        <p:grpSpPr>
          <a:xfrm>
            <a:off x="6892496" y="734307"/>
            <a:ext cx="1966828" cy="2458032"/>
            <a:chOff x="6737226" y="606251"/>
            <a:chExt cx="1966828" cy="2458032"/>
          </a:xfrm>
        </p:grpSpPr>
        <p:pic>
          <p:nvPicPr>
            <p:cNvPr id="6" name="Picture 5" descr="GA400_DRAFT_ExSumDoc_Page_2.jpg"/>
            <p:cNvPicPr>
              <a:picLocks noChangeAspect="1"/>
            </p:cNvPicPr>
            <p:nvPr/>
          </p:nvPicPr>
          <p:blipFill>
            <a:blip r:embed="rId3" cstate="print"/>
            <a:srcRect l="2830" t="8976" r="52264" b="4292"/>
            <a:stretch>
              <a:fillRect/>
            </a:stretch>
          </p:blipFill>
          <p:spPr>
            <a:xfrm>
              <a:off x="6737226" y="606251"/>
              <a:ext cx="1966828" cy="245803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8134709" y="2311879"/>
              <a:ext cx="569345" cy="752404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0" name="Rectangle 9"/>
          <p:cNvSpPr/>
          <p:nvPr/>
        </p:nvSpPr>
        <p:spPr bwMode="auto">
          <a:xfrm>
            <a:off x="7599867" y="2372266"/>
            <a:ext cx="491706" cy="237224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2" name="Picture 11" descr="Executive Summary Document_Rev9.jpg"/>
          <p:cNvPicPr>
            <a:picLocks noChangeAspect="1"/>
          </p:cNvPicPr>
          <p:nvPr/>
        </p:nvPicPr>
        <p:blipFill>
          <a:blip r:embed="rId4" cstate="print"/>
          <a:srcRect l="3176" t="4000" r="4588" b="4273"/>
          <a:stretch>
            <a:fillRect/>
          </a:stretch>
        </p:blipFill>
        <p:spPr>
          <a:xfrm>
            <a:off x="91440" y="146304"/>
            <a:ext cx="5044517" cy="6492240"/>
          </a:xfrm>
          <a:prstGeom prst="rect">
            <a:avLst/>
          </a:prstGeom>
        </p:spPr>
      </p:pic>
      <p:pic>
        <p:nvPicPr>
          <p:cNvPr id="13" name="Picture 12" descr="Executive Summary Document_Rev8.jpg"/>
          <p:cNvPicPr>
            <a:picLocks noChangeAspect="1"/>
          </p:cNvPicPr>
          <p:nvPr/>
        </p:nvPicPr>
        <p:blipFill>
          <a:blip r:embed="rId5" cstate="print"/>
          <a:srcRect l="4706" t="4000" r="56706" b="73000"/>
          <a:stretch>
            <a:fillRect/>
          </a:stretch>
        </p:blipFill>
        <p:spPr>
          <a:xfrm>
            <a:off x="5312664" y="3392424"/>
            <a:ext cx="3580106" cy="2761488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4858092" y="62794"/>
            <a:ext cx="4179888" cy="671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Segment Five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42128079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4514" y="685800"/>
            <a:ext cx="7772400" cy="1470025"/>
          </a:xfrm>
        </p:spPr>
        <p:txBody>
          <a:bodyPr/>
          <a:lstStyle/>
          <a:p>
            <a:pPr algn="l">
              <a:defRPr/>
            </a:pPr>
            <a:r>
              <a:rPr lang="en-US" sz="3200" b="1" dirty="0">
                <a:solidFill>
                  <a:srgbClr val="35006D"/>
                </a:solidFill>
                <a:latin typeface="Eras Medium ITC" pitchFamily="34" charset="0"/>
                <a:ea typeface="+mn-ea"/>
                <a:cs typeface="Arial" charset="0"/>
              </a:rPr>
              <a:t>GA400 Milestones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304800" y="1752600"/>
            <a:ext cx="8839200" cy="4724400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Concept Development		2010-2011</a:t>
            </a:r>
          </a:p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Agency Engagement		2011- 2012</a:t>
            </a:r>
          </a:p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Public Engagement		2012- ongoing</a:t>
            </a:r>
          </a:p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Preliminary Design		Spring /Summer 2012 </a:t>
            </a:r>
          </a:p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Final Design			          Fall 2012/Spring 2013</a:t>
            </a:r>
          </a:p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Permitting				Spring 2013</a:t>
            </a:r>
            <a:endParaRPr lang="en-US" sz="2800" dirty="0">
              <a:solidFill>
                <a:schemeClr val="tx1"/>
              </a:solidFill>
            </a:endParaRPr>
          </a:p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Final Fundraising			2012-2013	</a:t>
            </a:r>
          </a:p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Construction			Fall 2013/early 2014</a:t>
            </a:r>
          </a:p>
          <a:p>
            <a:pPr algn="l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393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28600" y="1371600"/>
            <a:ext cx="89154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3200" b="1" dirty="0" smtClean="0">
                <a:solidFill>
                  <a:srgbClr val="35006D"/>
                </a:solidFill>
                <a:latin typeface="Eras Medium ITC" pitchFamily="34" charset="0"/>
              </a:rPr>
              <a:t>Membership Opportunities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b="1" kern="0" dirty="0" smtClean="0">
              <a:solidFill>
                <a:srgbClr val="6B702B"/>
              </a:solidFill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0" y="2133600"/>
            <a:ext cx="784860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35006D"/>
                </a:solidFill>
                <a:latin typeface="Eras Medium ITC" pitchFamily="34" charset="0"/>
              </a:rPr>
              <a:t>Who Should Join?</a:t>
            </a:r>
            <a:endParaRPr lang="en-US" b="1" dirty="0">
              <a:solidFill>
                <a:srgbClr val="35006D"/>
              </a:solidFill>
              <a:latin typeface="Eras Medium ITC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kern="0" dirty="0" smtClean="0">
                <a:solidFill>
                  <a:srgbClr val="6B702B"/>
                </a:solidFill>
              </a:rPr>
              <a:t>  </a:t>
            </a:r>
            <a:r>
              <a:rPr lang="en-US" sz="2000" b="1" kern="0" dirty="0" smtClean="0">
                <a:solidFill>
                  <a:srgbClr val="6B702B"/>
                </a:solidFill>
              </a:rPr>
              <a:t>Individual Residents </a:t>
            </a:r>
            <a:r>
              <a:rPr lang="en-US" sz="2000" b="1" i="1" kern="0" dirty="0" smtClean="0">
                <a:solidFill>
                  <a:srgbClr val="6B702B"/>
                </a:solidFill>
              </a:rPr>
              <a:t>($50 - $500)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b="1" kern="0" dirty="0">
                <a:solidFill>
                  <a:srgbClr val="6B702B"/>
                </a:solidFill>
              </a:rPr>
              <a:t> </a:t>
            </a:r>
            <a:r>
              <a:rPr lang="en-US" sz="2000" b="1" kern="0" dirty="0" smtClean="0">
                <a:solidFill>
                  <a:srgbClr val="6B702B"/>
                </a:solidFill>
              </a:rPr>
              <a:t> Civic Associations  </a:t>
            </a:r>
            <a:r>
              <a:rPr lang="en-US" sz="2000" b="1" i="1" kern="0" dirty="0" smtClean="0">
                <a:solidFill>
                  <a:srgbClr val="6B702B"/>
                </a:solidFill>
              </a:rPr>
              <a:t>($100 - $1,000)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b="1" kern="0" dirty="0">
                <a:solidFill>
                  <a:srgbClr val="6B702B"/>
                </a:solidFill>
              </a:rPr>
              <a:t> </a:t>
            </a:r>
            <a:r>
              <a:rPr lang="en-US" sz="2000" b="1" kern="0" dirty="0" smtClean="0">
                <a:solidFill>
                  <a:srgbClr val="6B702B"/>
                </a:solidFill>
              </a:rPr>
              <a:t> Hoteliers </a:t>
            </a:r>
            <a:r>
              <a:rPr lang="en-US" sz="2000" b="1" i="1" kern="0" dirty="0" smtClean="0">
                <a:solidFill>
                  <a:srgbClr val="6B702B"/>
                </a:solidFill>
              </a:rPr>
              <a:t>($500 - $2,000)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b="1" kern="0" dirty="0" smtClean="0">
                <a:solidFill>
                  <a:srgbClr val="6B702B"/>
                </a:solidFill>
              </a:rPr>
              <a:t>  Corporations </a:t>
            </a:r>
            <a:r>
              <a:rPr lang="en-US" sz="2000" b="1" i="1" kern="0" dirty="0" smtClean="0">
                <a:solidFill>
                  <a:srgbClr val="6B702B"/>
                </a:solidFill>
              </a:rPr>
              <a:t>($250 - $2,500)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b="1" kern="0" dirty="0" smtClean="0">
                <a:solidFill>
                  <a:srgbClr val="6B702B"/>
                </a:solidFill>
              </a:rPr>
              <a:t>  Commercial Property Owners </a:t>
            </a:r>
            <a:r>
              <a:rPr lang="en-US" sz="2000" b="1" i="1" kern="0" dirty="0" smtClean="0">
                <a:solidFill>
                  <a:srgbClr val="6B702B"/>
                </a:solidFill>
              </a:rPr>
              <a:t>($1000 - $8,000)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b="1" kern="0" dirty="0" smtClean="0">
                <a:solidFill>
                  <a:srgbClr val="6B702B"/>
                </a:solidFill>
              </a:rPr>
              <a:t>  Strategic Partners </a:t>
            </a:r>
            <a:r>
              <a:rPr lang="en-US" sz="2000" b="1" i="1" kern="0" dirty="0" smtClean="0">
                <a:solidFill>
                  <a:srgbClr val="6B702B"/>
                </a:solidFill>
              </a:rPr>
              <a:t>($1000 - $10,000)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b="1" kern="0" dirty="0" smtClean="0">
                <a:solidFill>
                  <a:srgbClr val="6B702B"/>
                </a:solidFill>
              </a:rPr>
              <a:t>  Sustainable Products and Services Providers </a:t>
            </a:r>
            <a:r>
              <a:rPr lang="en-US" sz="2000" b="1" i="1" kern="0" dirty="0" smtClean="0">
                <a:solidFill>
                  <a:srgbClr val="6B702B"/>
                </a:solidFill>
              </a:rPr>
              <a:t>($1,000 - $5,000)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kern="0" dirty="0">
              <a:solidFill>
                <a:srgbClr val="6B702B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35006D"/>
                </a:solidFill>
                <a:latin typeface="Eras Medium ITC" pitchFamily="34" charset="0"/>
              </a:rPr>
              <a:t>Benefits of Joining </a:t>
            </a:r>
            <a:endParaRPr lang="en-US" b="1" dirty="0" smtClean="0">
              <a:solidFill>
                <a:srgbClr val="35006D"/>
              </a:solidFill>
              <a:latin typeface="Eras Medium ITC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solidFill>
                  <a:srgbClr val="6B702B"/>
                </a:solidFill>
              </a:rPr>
              <a:t>Monthly Newsletter, </a:t>
            </a:r>
            <a:r>
              <a:rPr lang="en-US" sz="2000" b="1" kern="0" dirty="0" err="1">
                <a:solidFill>
                  <a:srgbClr val="6B702B"/>
                </a:solidFill>
              </a:rPr>
              <a:t>emailTraffic</a:t>
            </a:r>
            <a:r>
              <a:rPr lang="en-US" sz="2000" b="1" kern="0" dirty="0">
                <a:solidFill>
                  <a:srgbClr val="6B702B"/>
                </a:solidFill>
              </a:rPr>
              <a:t> Alerts, Voting Eligibility, Company Spotlight in newsletter, discounted seminar participation, access to community demographics data, commuter services, leadership eligibility, negotiated contracts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kern="0" dirty="0" smtClean="0">
              <a:solidFill>
                <a:srgbClr val="6B702B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05400" y="2286000"/>
            <a:ext cx="403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kern="0" dirty="0">
              <a:solidFill>
                <a:srgbClr val="6B702B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kern="0" dirty="0">
              <a:solidFill>
                <a:srgbClr val="6B70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1600200"/>
            <a:ext cx="74676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chemeClr val="accent3"/>
                </a:solidFill>
                <a:latin typeface="+mn-lt"/>
                <a:cs typeface="+mn-cs"/>
              </a:rPr>
              <a:t>Thank you BBA for your partnership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 dirty="0" smtClean="0">
              <a:solidFill>
                <a:schemeClr val="accent3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chemeClr val="accent3"/>
                </a:solidFill>
                <a:latin typeface="+mn-lt"/>
                <a:cs typeface="+mn-cs"/>
              </a:rPr>
              <a:t>Contact Us: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chemeClr val="accent3"/>
                </a:solidFill>
                <a:latin typeface="+mn-lt"/>
                <a:cs typeface="+mn-cs"/>
              </a:rPr>
              <a:t>404.842.2680</a:t>
            </a:r>
            <a:endParaRPr lang="en-US" sz="4000" b="1" dirty="0">
              <a:solidFill>
                <a:schemeClr val="accent3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chemeClr val="accent3"/>
                </a:solidFill>
                <a:latin typeface="+mn-lt"/>
                <a:cs typeface="+mn-cs"/>
              </a:rPr>
              <a:t>info@livablebuckhead.org</a:t>
            </a:r>
            <a:endParaRPr lang="en-US" sz="4000" b="1" dirty="0">
              <a:solidFill>
                <a:schemeClr val="accent3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28600" y="1371600"/>
            <a:ext cx="5410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b="1" dirty="0" smtClean="0">
                <a:solidFill>
                  <a:srgbClr val="35006D"/>
                </a:solidFill>
                <a:latin typeface="Eras Medium ITC" pitchFamily="34" charset="0"/>
              </a:rPr>
              <a:t>Mobility Services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b="1" kern="0" dirty="0" smtClean="0">
              <a:solidFill>
                <a:srgbClr val="6B702B"/>
              </a:solidFill>
              <a:cs typeface="+mn-cs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52400" y="2133600"/>
            <a:ext cx="8610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25425" marR="0" lvl="0" indent="-225425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22238" marR="0" lvl="1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Eras Medium ITC"/>
              </a:rPr>
              <a:t>Through </a:t>
            </a:r>
            <a:r>
              <a:rPr lang="en-US" dirty="0">
                <a:latin typeface="Eras Medium ITC"/>
              </a:rPr>
              <a:t>sister organization, BATMA, LBI works cooperatively with community partners to improve mobility, accessibility and air quality in </a:t>
            </a:r>
            <a:r>
              <a:rPr lang="en-US" dirty="0" err="1">
                <a:latin typeface="Eras Medium ITC"/>
              </a:rPr>
              <a:t>Buckhead</a:t>
            </a:r>
            <a:r>
              <a:rPr lang="en-US" dirty="0">
                <a:latin typeface="Eras Medium ITC"/>
              </a:rPr>
              <a:t> by sponsoring programs and providing incentives to encourage commuters to take transit, carpool, vanpool, </a:t>
            </a:r>
            <a:r>
              <a:rPr lang="en-US" dirty="0" err="1">
                <a:latin typeface="Eras Medium ITC"/>
              </a:rPr>
              <a:t>telework</a:t>
            </a:r>
            <a:r>
              <a:rPr lang="en-US" dirty="0">
                <a:latin typeface="Eras Medium ITC"/>
              </a:rPr>
              <a:t>, bike and walk to work. </a:t>
            </a:r>
          </a:p>
          <a:p>
            <a:pPr marL="339725" marR="0" lvl="1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sng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4025" marR="0" lvl="2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4025" marR="0" lvl="2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39725" marR="0" lvl="1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39725" marR="0" lvl="1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39725" marR="0" lvl="1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5425" marR="0" lvl="0" indent="-225425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5425" marR="0" lvl="0" indent="-225425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10" descr="ridesm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4953000"/>
            <a:ext cx="2892425" cy="504825"/>
          </a:xfrm>
          <a:prstGeom prst="rect">
            <a:avLst/>
          </a:prstGeom>
          <a:noFill/>
          <a:ln w="38100" cmpd="dbl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1" name="Picture 5" descr="GDOTlogo-hi-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4267200"/>
            <a:ext cx="2590800" cy="531813"/>
          </a:xfrm>
          <a:prstGeom prst="rect">
            <a:avLst/>
          </a:prstGeom>
          <a:noFill/>
          <a:ln w="38100" cmpd="dbl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2" name="Picture 6" descr="Georgia Regional Transportation Authority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3505200"/>
            <a:ext cx="1905000" cy="510646"/>
          </a:xfrm>
          <a:prstGeom prst="rect">
            <a:avLst/>
          </a:prstGeom>
          <a:noFill/>
          <a:ln w="38100" cmpd="dbl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533400" y="3429000"/>
            <a:ext cx="4724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Eras Medium ITC"/>
              </a:rPr>
              <a:t>Over 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Eras Medium ITC"/>
              </a:rPr>
              <a:t>80+ 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Eras Medium ITC"/>
              </a:rPr>
              <a:t>businesses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Eras Medium ITC"/>
              </a:rPr>
              <a:t>Over 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Eras Medium ITC"/>
              </a:rPr>
              <a:t>20 property management firms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Eras Medium ITC"/>
              </a:rPr>
              <a:t>Over 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Eras Medium ITC"/>
              </a:rPr>
              <a:t>3,000 commuters </a:t>
            </a:r>
            <a:endParaRPr lang="en-US" dirty="0" smtClean="0">
              <a:effectLst>
                <a:outerShdw blurRad="38100" dist="38100" dir="2700000" algn="tl">
                  <a:srgbClr val="C0C0C0"/>
                </a:outerShdw>
              </a:effectLst>
              <a:latin typeface="Eras Medium ITC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Eras Medium ITC"/>
              </a:rPr>
              <a:t>Several Partner organizations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latin typeface="Eras Medium ITC"/>
            </a:endParaRPr>
          </a:p>
        </p:txBody>
      </p:sp>
      <p:pic>
        <p:nvPicPr>
          <p:cNvPr id="14" name="Picture 7" descr="CAC fina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4419600"/>
            <a:ext cx="838200" cy="797112"/>
          </a:xfrm>
          <a:prstGeom prst="rect">
            <a:avLst/>
          </a:prstGeom>
          <a:noFill/>
          <a:ln w="38100" cmpd="dbl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5" name="Picture 4" descr="bci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76800" y="4267200"/>
            <a:ext cx="812800" cy="1219200"/>
          </a:xfrm>
          <a:prstGeom prst="rect">
            <a:avLst/>
          </a:prstGeom>
          <a:noFill/>
          <a:ln w="38100" cmpd="dbl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3048000"/>
            <a:ext cx="1024128" cy="1146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uiExpand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 txBox="1">
            <a:spLocks/>
          </p:cNvSpPr>
          <p:nvPr/>
        </p:nvSpPr>
        <p:spPr bwMode="auto">
          <a:xfrm>
            <a:off x="6248400" y="0"/>
            <a:ext cx="2895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 b="1" dirty="0" smtClean="0">
                <a:solidFill>
                  <a:srgbClr val="35006D"/>
                </a:solidFill>
                <a:latin typeface="Eras Medium ITC" pitchFamily="34" charset="0"/>
              </a:rPr>
              <a:t>Hazardous Waste Collection </a:t>
            </a:r>
          </a:p>
          <a:p>
            <a:pPr algn="ctr"/>
            <a:r>
              <a:rPr lang="en-US" sz="4000" b="1" dirty="0" smtClean="0">
                <a:solidFill>
                  <a:srgbClr val="35006D"/>
                </a:solidFill>
                <a:latin typeface="Eras Medium ITC" pitchFamily="34" charset="0"/>
              </a:rPr>
              <a:t>For</a:t>
            </a:r>
          </a:p>
          <a:p>
            <a:pPr algn="ctr"/>
            <a:r>
              <a:rPr lang="en-US" sz="4000" b="1" dirty="0" smtClean="0">
                <a:solidFill>
                  <a:srgbClr val="35006D"/>
                </a:solidFill>
                <a:latin typeface="Eras Medium ITC" pitchFamily="34" charset="0"/>
              </a:rPr>
              <a:t>Residents</a:t>
            </a:r>
            <a:endParaRPr lang="en-US" sz="4000" b="1" dirty="0">
              <a:solidFill>
                <a:srgbClr val="35006D"/>
              </a:solidFill>
              <a:latin typeface="Eras Medium ITC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8" y="304800"/>
            <a:ext cx="6258792" cy="594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70">
            <a:off x="5766533" y="4360742"/>
            <a:ext cx="1613532" cy="2088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0348">
            <a:off x="7366513" y="3895709"/>
            <a:ext cx="1761765" cy="22799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253" y="5257800"/>
            <a:ext cx="1410360" cy="182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2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 txBox="1">
            <a:spLocks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b="1" dirty="0" smtClean="0">
                <a:solidFill>
                  <a:srgbClr val="35006D"/>
                </a:solidFill>
                <a:latin typeface="Eras Medium ITC" pitchFamily="34" charset="0"/>
              </a:rPr>
              <a:t>Recycling- Commercial</a:t>
            </a:r>
            <a:endParaRPr lang="en-US" sz="4400" b="1" dirty="0">
              <a:solidFill>
                <a:srgbClr val="35006D"/>
              </a:solidFill>
              <a:latin typeface="Eras Medium ITC" pitchFamily="34" charset="0"/>
            </a:endParaRPr>
          </a:p>
        </p:txBody>
      </p:sp>
      <p:sp>
        <p:nvSpPr>
          <p:cNvPr id="19460" name="TextBox 10"/>
          <p:cNvSpPr txBox="1">
            <a:spLocks noChangeArrowheads="1"/>
          </p:cNvSpPr>
          <p:nvPr/>
        </p:nvSpPr>
        <p:spPr bwMode="auto">
          <a:xfrm>
            <a:off x="1752600" y="3886200"/>
            <a:ext cx="6324600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2">
              <a:lnSpc>
                <a:spcPct val="150000"/>
              </a:lnSpc>
            </a:pPr>
            <a:r>
              <a:rPr lang="en-US" sz="1400" b="1">
                <a:latin typeface="Arial" charset="0"/>
              </a:rPr>
              <a:t> 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0" y="914400"/>
            <a:ext cx="7924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6B702B"/>
                </a:solidFill>
                <a:latin typeface="Eras Medium ITC"/>
              </a:rPr>
              <a:t>Community-wide Recycling Initiative:</a:t>
            </a:r>
            <a:endParaRPr lang="en-US" sz="1400" b="1" dirty="0">
              <a:latin typeface="Eras Medium ITC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28600" y="1447801"/>
            <a:ext cx="8763000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1775" indent="-231775">
              <a:buFont typeface="Arial" charset="0"/>
              <a:buChar char="•"/>
            </a:pPr>
            <a:r>
              <a:rPr lang="en-US" dirty="0" smtClean="0">
                <a:latin typeface="Eras Medium ITC"/>
              </a:rPr>
              <a:t>Community-wide </a:t>
            </a:r>
            <a:r>
              <a:rPr lang="en-US" dirty="0">
                <a:latin typeface="Eras Medium ITC"/>
              </a:rPr>
              <a:t>waste management initiative </a:t>
            </a:r>
            <a:r>
              <a:rPr lang="en-US" dirty="0" smtClean="0">
                <a:latin typeface="Eras Medium ITC"/>
              </a:rPr>
              <a:t>focused on commercial properties</a:t>
            </a:r>
            <a:br>
              <a:rPr lang="en-US" dirty="0" smtClean="0">
                <a:latin typeface="Eras Medium ITC"/>
              </a:rPr>
            </a:br>
            <a:endParaRPr lang="en-US" dirty="0">
              <a:latin typeface="Eras Medium ITC"/>
            </a:endParaRPr>
          </a:p>
          <a:p>
            <a:pPr marL="231775" indent="-231775">
              <a:buFont typeface="Arial" charset="0"/>
              <a:buChar char="•"/>
            </a:pPr>
            <a:r>
              <a:rPr lang="en-US" dirty="0" smtClean="0">
                <a:latin typeface="Eras Medium ITC"/>
              </a:rPr>
              <a:t>Uniform </a:t>
            </a:r>
            <a:r>
              <a:rPr lang="en-US" dirty="0">
                <a:latin typeface="Eras Medium ITC"/>
              </a:rPr>
              <a:t>recycling criteria throughout the </a:t>
            </a:r>
            <a:r>
              <a:rPr lang="en-US" dirty="0" smtClean="0">
                <a:latin typeface="Eras Medium ITC"/>
              </a:rPr>
              <a:t>community</a:t>
            </a:r>
            <a:br>
              <a:rPr lang="en-US" dirty="0" smtClean="0">
                <a:latin typeface="Eras Medium ITC"/>
              </a:rPr>
            </a:br>
            <a:endParaRPr lang="en-US" dirty="0" smtClean="0">
              <a:latin typeface="Eras Medium ITC"/>
            </a:endParaRPr>
          </a:p>
          <a:p>
            <a:pPr marL="231775" indent="-231775">
              <a:buFont typeface="Arial" charset="0"/>
              <a:buChar char="•"/>
            </a:pPr>
            <a:r>
              <a:rPr lang="en-US" dirty="0" smtClean="0">
                <a:latin typeface="Eras Medium ITC"/>
              </a:rPr>
              <a:t>Right-Size current </a:t>
            </a:r>
            <a:r>
              <a:rPr lang="en-US" dirty="0">
                <a:latin typeface="Eras Medium ITC"/>
              </a:rPr>
              <a:t>o</a:t>
            </a:r>
            <a:r>
              <a:rPr lang="en-US" dirty="0" smtClean="0">
                <a:latin typeface="Eras Medium ITC"/>
              </a:rPr>
              <a:t>perations</a:t>
            </a:r>
          </a:p>
          <a:p>
            <a:pPr marL="231775" indent="-231775">
              <a:buFont typeface="Arial" charset="0"/>
              <a:buChar char="•"/>
            </a:pPr>
            <a:endParaRPr lang="en-US" dirty="0" smtClean="0">
              <a:latin typeface="Eras Medium ITC"/>
            </a:endParaRPr>
          </a:p>
          <a:p>
            <a:pPr marL="231775" indent="-231775">
              <a:buFont typeface="Arial" charset="0"/>
              <a:buChar char="•"/>
            </a:pPr>
            <a:r>
              <a:rPr lang="en-US" dirty="0" smtClean="0">
                <a:latin typeface="Eras Medium ITC"/>
              </a:rPr>
              <a:t>Leverage collective </a:t>
            </a:r>
            <a:r>
              <a:rPr lang="en-US" dirty="0">
                <a:latin typeface="Eras Medium ITC"/>
              </a:rPr>
              <a:t>buying power to procure for </a:t>
            </a:r>
            <a:br>
              <a:rPr lang="en-US" dirty="0">
                <a:latin typeface="Eras Medium ITC"/>
              </a:rPr>
            </a:br>
            <a:r>
              <a:rPr lang="en-US" dirty="0" smtClean="0">
                <a:latin typeface="Eras Medium ITC"/>
              </a:rPr>
              <a:t>recycling </a:t>
            </a:r>
            <a:r>
              <a:rPr lang="en-US" dirty="0">
                <a:latin typeface="Eras Medium ITC"/>
              </a:rPr>
              <a:t>and waste hauling </a:t>
            </a:r>
            <a:r>
              <a:rPr lang="en-US" dirty="0" smtClean="0">
                <a:latin typeface="Eras Medium ITC"/>
              </a:rPr>
              <a:t>services</a:t>
            </a:r>
            <a:br>
              <a:rPr lang="en-US" dirty="0" smtClean="0">
                <a:latin typeface="Eras Medium ITC"/>
              </a:rPr>
            </a:br>
            <a:endParaRPr lang="en-US" dirty="0">
              <a:latin typeface="Eras Medium ITC"/>
            </a:endParaRPr>
          </a:p>
          <a:p>
            <a:pPr marL="231775" indent="-231775">
              <a:buFont typeface="Arial" charset="0"/>
              <a:buChar char="•"/>
            </a:pPr>
            <a:r>
              <a:rPr lang="en-US" dirty="0" smtClean="0">
                <a:latin typeface="Eras Medium ITC"/>
              </a:rPr>
              <a:t>Divert recyclable materials from landfills</a:t>
            </a:r>
            <a:br>
              <a:rPr lang="en-US" dirty="0" smtClean="0">
                <a:latin typeface="Eras Medium ITC"/>
              </a:rPr>
            </a:br>
            <a:endParaRPr lang="en-US" dirty="0" smtClean="0">
              <a:latin typeface="Eras Medium ITC"/>
            </a:endParaRPr>
          </a:p>
          <a:p>
            <a:pPr marL="231775" indent="-231775">
              <a:buFont typeface="Arial" charset="0"/>
              <a:buChar char="•"/>
            </a:pPr>
            <a:r>
              <a:rPr lang="en-US" dirty="0" smtClean="0">
                <a:latin typeface="Eras Medium ITC"/>
              </a:rPr>
              <a:t>Measurement</a:t>
            </a:r>
            <a:br>
              <a:rPr lang="en-US" dirty="0" smtClean="0">
                <a:latin typeface="Eras Medium ITC"/>
              </a:rPr>
            </a:br>
            <a:endParaRPr lang="en-US" dirty="0" smtClean="0">
              <a:latin typeface="Eras Medium ITC"/>
            </a:endParaRPr>
          </a:p>
          <a:p>
            <a:pPr marL="231775" indent="-231775">
              <a:buFont typeface="Arial" charset="0"/>
              <a:buChar char="•"/>
            </a:pPr>
            <a:r>
              <a:rPr lang="en-US" dirty="0" smtClean="0">
                <a:latin typeface="Eras Medium ITC"/>
              </a:rPr>
              <a:t>Partners:</a:t>
            </a:r>
          </a:p>
          <a:p>
            <a:pPr marL="688975" lvl="1" indent="-231775">
              <a:buFont typeface="Arial" charset="0"/>
              <a:buChar char="•"/>
            </a:pPr>
            <a:r>
              <a:rPr lang="en-US" dirty="0" smtClean="0">
                <a:latin typeface="Eras Medium ITC"/>
              </a:rPr>
              <a:t>Atlanta Financial </a:t>
            </a:r>
            <a:r>
              <a:rPr lang="en-US" dirty="0">
                <a:latin typeface="Eras Medium ITC"/>
              </a:rPr>
              <a:t>Center    </a:t>
            </a:r>
            <a:r>
              <a:rPr lang="en-US" dirty="0" smtClean="0">
                <a:latin typeface="Eras Medium ITC"/>
              </a:rPr>
              <a:t>	- Alliance Center</a:t>
            </a:r>
            <a:endParaRPr lang="en-US" dirty="0">
              <a:latin typeface="Eras Medium ITC"/>
            </a:endParaRPr>
          </a:p>
          <a:p>
            <a:pPr marL="688975" lvl="1" indent="-231775">
              <a:buFont typeface="Arial" charset="0"/>
              <a:buChar char="•"/>
            </a:pPr>
            <a:r>
              <a:rPr lang="en-US" dirty="0" smtClean="0">
                <a:latin typeface="Eras Medium ITC"/>
              </a:rPr>
              <a:t>Marriott Courtyard 		- Piedmont 14</a:t>
            </a:r>
          </a:p>
          <a:p>
            <a:pPr marL="688975" lvl="1" indent="-231775">
              <a:buFont typeface="Arial" charset="0"/>
              <a:buChar char="•"/>
            </a:pPr>
            <a:r>
              <a:rPr lang="en-US" dirty="0" smtClean="0">
                <a:latin typeface="Eras Medium ITC"/>
              </a:rPr>
              <a:t>Monarch Tower		- Tower Place 200</a:t>
            </a:r>
          </a:p>
          <a:p>
            <a:pPr marL="688975" lvl="1" indent="-231775">
              <a:buFont typeface="Arial" charset="0"/>
              <a:buChar char="•"/>
            </a:pPr>
            <a:r>
              <a:rPr lang="en-US" dirty="0" smtClean="0">
                <a:latin typeface="Eras Medium ITC"/>
              </a:rPr>
              <a:t>Monarch Plaza		- </a:t>
            </a:r>
            <a:r>
              <a:rPr lang="en-US" dirty="0" err="1" smtClean="0">
                <a:latin typeface="Eras Medium ITC"/>
              </a:rPr>
              <a:t>Resurgens</a:t>
            </a:r>
            <a:r>
              <a:rPr lang="en-US" dirty="0" smtClean="0">
                <a:latin typeface="Eras Medium ITC"/>
              </a:rPr>
              <a:t> Plaza</a:t>
            </a:r>
          </a:p>
          <a:p>
            <a:pPr lvl="1"/>
            <a:r>
              <a:rPr lang="en-US" dirty="0" smtClean="0">
                <a:latin typeface="Eras Medium ITC"/>
              </a:rPr>
              <a:t>	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614" y="2438400"/>
            <a:ext cx="2819400" cy="966862"/>
          </a:xfrm>
          <a:prstGeom prst="rect">
            <a:avLst/>
          </a:prstGeom>
        </p:spPr>
      </p:pic>
      <p:pic>
        <p:nvPicPr>
          <p:cNvPr id="2054" name="Picture 6" descr="http://ts4.mm.bing.net/images/thumbnail.aspx?q=4591088679846119&amp;id=d538657f7092315a11472e7cd34987cf&amp;url=http%3a%2f%2fwww.benefits-of-recycling.com%2fimage-files%2frecycling_truc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114" y="3505200"/>
            <a:ext cx="3209249" cy="181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28600" y="1371600"/>
            <a:ext cx="7924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b="1" dirty="0" err="1" smtClean="0">
                <a:solidFill>
                  <a:srgbClr val="35006D"/>
                </a:solidFill>
                <a:latin typeface="Eras Medium ITC" pitchFamily="34" charset="0"/>
              </a:rPr>
              <a:t>Greenspace</a:t>
            </a:r>
            <a:endParaRPr lang="en-US" b="1" dirty="0" smtClean="0">
              <a:solidFill>
                <a:srgbClr val="35006D"/>
              </a:solidFill>
              <a:latin typeface="Eras Medium ITC" pitchFamily="34" charset="0"/>
            </a:endParaRP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1752600" y="3886200"/>
            <a:ext cx="63246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4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 sz="4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2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smtClean="0">
                <a:solidFill>
                  <a:srgbClr val="000000"/>
                </a:solidFill>
                <a:cs typeface="+mn-cs"/>
              </a:rPr>
              <a:t> </a:t>
            </a:r>
          </a:p>
        </p:txBody>
      </p:sp>
      <p:pic>
        <p:nvPicPr>
          <p:cNvPr id="18" name="Picture 5" descr="acreage by district.pn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81000" y="2286000"/>
            <a:ext cx="574452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Buckhead Greenspace Article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1215774">
            <a:off x="4590015" y="1043120"/>
            <a:ext cx="4244975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Freeform 19"/>
          <p:cNvSpPr/>
          <p:nvPr/>
        </p:nvSpPr>
        <p:spPr>
          <a:xfrm>
            <a:off x="5167085" y="4114801"/>
            <a:ext cx="986971" cy="892630"/>
          </a:xfrm>
          <a:custGeom>
            <a:avLst/>
            <a:gdLst>
              <a:gd name="connsiteX0" fmla="*/ 14514 w 1030514"/>
              <a:gd name="connsiteY0" fmla="*/ 693560 h 1216075"/>
              <a:gd name="connsiteX1" fmla="*/ 783771 w 1030514"/>
              <a:gd name="connsiteY1" fmla="*/ 200075 h 1216075"/>
              <a:gd name="connsiteX2" fmla="*/ 928914 w 1030514"/>
              <a:gd name="connsiteY2" fmla="*/ 301675 h 1216075"/>
              <a:gd name="connsiteX3" fmla="*/ 1030514 w 1030514"/>
              <a:gd name="connsiteY3" fmla="*/ 693560 h 1216075"/>
              <a:gd name="connsiteX4" fmla="*/ 986971 w 1030514"/>
              <a:gd name="connsiteY4" fmla="*/ 867732 h 1216075"/>
              <a:gd name="connsiteX5" fmla="*/ 914400 w 1030514"/>
              <a:gd name="connsiteY5" fmla="*/ 983846 h 1216075"/>
              <a:gd name="connsiteX6" fmla="*/ 696685 w 1030514"/>
              <a:gd name="connsiteY6" fmla="*/ 1187046 h 1216075"/>
              <a:gd name="connsiteX7" fmla="*/ 537028 w 1030514"/>
              <a:gd name="connsiteY7" fmla="*/ 1216075 h 1216075"/>
              <a:gd name="connsiteX8" fmla="*/ 203200 w 1030514"/>
              <a:gd name="connsiteY8" fmla="*/ 1143503 h 1216075"/>
              <a:gd name="connsiteX9" fmla="*/ 87085 w 1030514"/>
              <a:gd name="connsiteY9" fmla="*/ 1041903 h 1216075"/>
              <a:gd name="connsiteX10" fmla="*/ 58057 w 1030514"/>
              <a:gd name="connsiteY10" fmla="*/ 983846 h 1216075"/>
              <a:gd name="connsiteX11" fmla="*/ 29028 w 1030514"/>
              <a:gd name="connsiteY11" fmla="*/ 940303 h 1216075"/>
              <a:gd name="connsiteX12" fmla="*/ 0 w 1030514"/>
              <a:gd name="connsiteY12" fmla="*/ 795160 h 1216075"/>
              <a:gd name="connsiteX13" fmla="*/ 29028 w 1030514"/>
              <a:gd name="connsiteY13" fmla="*/ 606475 h 1216075"/>
              <a:gd name="connsiteX0" fmla="*/ 14514 w 1030514"/>
              <a:gd name="connsiteY0" fmla="*/ 604761 h 1127276"/>
              <a:gd name="connsiteX1" fmla="*/ 166914 w 1030514"/>
              <a:gd name="connsiteY1" fmla="*/ 82247 h 1127276"/>
              <a:gd name="connsiteX2" fmla="*/ 783771 w 1030514"/>
              <a:gd name="connsiteY2" fmla="*/ 111276 h 1127276"/>
              <a:gd name="connsiteX3" fmla="*/ 928914 w 1030514"/>
              <a:gd name="connsiteY3" fmla="*/ 212876 h 1127276"/>
              <a:gd name="connsiteX4" fmla="*/ 1030514 w 1030514"/>
              <a:gd name="connsiteY4" fmla="*/ 604761 h 1127276"/>
              <a:gd name="connsiteX5" fmla="*/ 986971 w 1030514"/>
              <a:gd name="connsiteY5" fmla="*/ 778933 h 1127276"/>
              <a:gd name="connsiteX6" fmla="*/ 914400 w 1030514"/>
              <a:gd name="connsiteY6" fmla="*/ 895047 h 1127276"/>
              <a:gd name="connsiteX7" fmla="*/ 696685 w 1030514"/>
              <a:gd name="connsiteY7" fmla="*/ 1098247 h 1127276"/>
              <a:gd name="connsiteX8" fmla="*/ 537028 w 1030514"/>
              <a:gd name="connsiteY8" fmla="*/ 1127276 h 1127276"/>
              <a:gd name="connsiteX9" fmla="*/ 203200 w 1030514"/>
              <a:gd name="connsiteY9" fmla="*/ 1054704 h 1127276"/>
              <a:gd name="connsiteX10" fmla="*/ 87085 w 1030514"/>
              <a:gd name="connsiteY10" fmla="*/ 953104 h 1127276"/>
              <a:gd name="connsiteX11" fmla="*/ 58057 w 1030514"/>
              <a:gd name="connsiteY11" fmla="*/ 895047 h 1127276"/>
              <a:gd name="connsiteX12" fmla="*/ 29028 w 1030514"/>
              <a:gd name="connsiteY12" fmla="*/ 851504 h 1127276"/>
              <a:gd name="connsiteX13" fmla="*/ 0 w 1030514"/>
              <a:gd name="connsiteY13" fmla="*/ 706361 h 1127276"/>
              <a:gd name="connsiteX14" fmla="*/ 29028 w 1030514"/>
              <a:gd name="connsiteY14" fmla="*/ 517676 h 1127276"/>
              <a:gd name="connsiteX0" fmla="*/ 14514 w 1030514"/>
              <a:gd name="connsiteY0" fmla="*/ 584200 h 1106715"/>
              <a:gd name="connsiteX1" fmla="*/ 166914 w 1030514"/>
              <a:gd name="connsiteY1" fmla="*/ 61686 h 1106715"/>
              <a:gd name="connsiteX2" fmla="*/ 319314 w 1030514"/>
              <a:gd name="connsiteY2" fmla="*/ 214085 h 1106715"/>
              <a:gd name="connsiteX3" fmla="*/ 928914 w 1030514"/>
              <a:gd name="connsiteY3" fmla="*/ 192315 h 1106715"/>
              <a:gd name="connsiteX4" fmla="*/ 1030514 w 1030514"/>
              <a:gd name="connsiteY4" fmla="*/ 584200 h 1106715"/>
              <a:gd name="connsiteX5" fmla="*/ 986971 w 1030514"/>
              <a:gd name="connsiteY5" fmla="*/ 758372 h 1106715"/>
              <a:gd name="connsiteX6" fmla="*/ 914400 w 1030514"/>
              <a:gd name="connsiteY6" fmla="*/ 874486 h 1106715"/>
              <a:gd name="connsiteX7" fmla="*/ 696685 w 1030514"/>
              <a:gd name="connsiteY7" fmla="*/ 1077686 h 1106715"/>
              <a:gd name="connsiteX8" fmla="*/ 537028 w 1030514"/>
              <a:gd name="connsiteY8" fmla="*/ 1106715 h 1106715"/>
              <a:gd name="connsiteX9" fmla="*/ 203200 w 1030514"/>
              <a:gd name="connsiteY9" fmla="*/ 1034143 h 1106715"/>
              <a:gd name="connsiteX10" fmla="*/ 87085 w 1030514"/>
              <a:gd name="connsiteY10" fmla="*/ 932543 h 1106715"/>
              <a:gd name="connsiteX11" fmla="*/ 58057 w 1030514"/>
              <a:gd name="connsiteY11" fmla="*/ 874486 h 1106715"/>
              <a:gd name="connsiteX12" fmla="*/ 29028 w 1030514"/>
              <a:gd name="connsiteY12" fmla="*/ 830943 h 1106715"/>
              <a:gd name="connsiteX13" fmla="*/ 0 w 1030514"/>
              <a:gd name="connsiteY13" fmla="*/ 685800 h 1106715"/>
              <a:gd name="connsiteX14" fmla="*/ 29028 w 1030514"/>
              <a:gd name="connsiteY14" fmla="*/ 497115 h 1106715"/>
              <a:gd name="connsiteX0" fmla="*/ 14514 w 1030514"/>
              <a:gd name="connsiteY0" fmla="*/ 447817 h 970332"/>
              <a:gd name="connsiteX1" fmla="*/ 166914 w 1030514"/>
              <a:gd name="connsiteY1" fmla="*/ 153902 h 970332"/>
              <a:gd name="connsiteX2" fmla="*/ 319314 w 1030514"/>
              <a:gd name="connsiteY2" fmla="*/ 77702 h 970332"/>
              <a:gd name="connsiteX3" fmla="*/ 928914 w 1030514"/>
              <a:gd name="connsiteY3" fmla="*/ 55932 h 970332"/>
              <a:gd name="connsiteX4" fmla="*/ 1030514 w 1030514"/>
              <a:gd name="connsiteY4" fmla="*/ 447817 h 970332"/>
              <a:gd name="connsiteX5" fmla="*/ 986971 w 1030514"/>
              <a:gd name="connsiteY5" fmla="*/ 621989 h 970332"/>
              <a:gd name="connsiteX6" fmla="*/ 914400 w 1030514"/>
              <a:gd name="connsiteY6" fmla="*/ 738103 h 970332"/>
              <a:gd name="connsiteX7" fmla="*/ 696685 w 1030514"/>
              <a:gd name="connsiteY7" fmla="*/ 941303 h 970332"/>
              <a:gd name="connsiteX8" fmla="*/ 537028 w 1030514"/>
              <a:gd name="connsiteY8" fmla="*/ 970332 h 970332"/>
              <a:gd name="connsiteX9" fmla="*/ 203200 w 1030514"/>
              <a:gd name="connsiteY9" fmla="*/ 897760 h 970332"/>
              <a:gd name="connsiteX10" fmla="*/ 87085 w 1030514"/>
              <a:gd name="connsiteY10" fmla="*/ 796160 h 970332"/>
              <a:gd name="connsiteX11" fmla="*/ 58057 w 1030514"/>
              <a:gd name="connsiteY11" fmla="*/ 738103 h 970332"/>
              <a:gd name="connsiteX12" fmla="*/ 29028 w 1030514"/>
              <a:gd name="connsiteY12" fmla="*/ 694560 h 970332"/>
              <a:gd name="connsiteX13" fmla="*/ 0 w 1030514"/>
              <a:gd name="connsiteY13" fmla="*/ 549417 h 970332"/>
              <a:gd name="connsiteX14" fmla="*/ 29028 w 1030514"/>
              <a:gd name="connsiteY14" fmla="*/ 360732 h 970332"/>
              <a:gd name="connsiteX0" fmla="*/ 14514 w 1030514"/>
              <a:gd name="connsiteY0" fmla="*/ 370115 h 892630"/>
              <a:gd name="connsiteX1" fmla="*/ 166914 w 1030514"/>
              <a:gd name="connsiteY1" fmla="*/ 76200 h 892630"/>
              <a:gd name="connsiteX2" fmla="*/ 319314 w 1030514"/>
              <a:gd name="connsiteY2" fmla="*/ 0 h 892630"/>
              <a:gd name="connsiteX3" fmla="*/ 776514 w 1030514"/>
              <a:gd name="connsiteY3" fmla="*/ 228599 h 892630"/>
              <a:gd name="connsiteX4" fmla="*/ 1030514 w 1030514"/>
              <a:gd name="connsiteY4" fmla="*/ 370115 h 892630"/>
              <a:gd name="connsiteX5" fmla="*/ 986971 w 1030514"/>
              <a:gd name="connsiteY5" fmla="*/ 544287 h 892630"/>
              <a:gd name="connsiteX6" fmla="*/ 914400 w 1030514"/>
              <a:gd name="connsiteY6" fmla="*/ 660401 h 892630"/>
              <a:gd name="connsiteX7" fmla="*/ 696685 w 1030514"/>
              <a:gd name="connsiteY7" fmla="*/ 863601 h 892630"/>
              <a:gd name="connsiteX8" fmla="*/ 537028 w 1030514"/>
              <a:gd name="connsiteY8" fmla="*/ 892630 h 892630"/>
              <a:gd name="connsiteX9" fmla="*/ 203200 w 1030514"/>
              <a:gd name="connsiteY9" fmla="*/ 820058 h 892630"/>
              <a:gd name="connsiteX10" fmla="*/ 87085 w 1030514"/>
              <a:gd name="connsiteY10" fmla="*/ 718458 h 892630"/>
              <a:gd name="connsiteX11" fmla="*/ 58057 w 1030514"/>
              <a:gd name="connsiteY11" fmla="*/ 660401 h 892630"/>
              <a:gd name="connsiteX12" fmla="*/ 29028 w 1030514"/>
              <a:gd name="connsiteY12" fmla="*/ 616858 h 892630"/>
              <a:gd name="connsiteX13" fmla="*/ 0 w 1030514"/>
              <a:gd name="connsiteY13" fmla="*/ 471715 h 892630"/>
              <a:gd name="connsiteX14" fmla="*/ 29028 w 1030514"/>
              <a:gd name="connsiteY14" fmla="*/ 283030 h 892630"/>
              <a:gd name="connsiteX0" fmla="*/ 14514 w 986971"/>
              <a:gd name="connsiteY0" fmla="*/ 370115 h 892630"/>
              <a:gd name="connsiteX1" fmla="*/ 166914 w 986971"/>
              <a:gd name="connsiteY1" fmla="*/ 76200 h 892630"/>
              <a:gd name="connsiteX2" fmla="*/ 319314 w 986971"/>
              <a:gd name="connsiteY2" fmla="*/ 0 h 892630"/>
              <a:gd name="connsiteX3" fmla="*/ 776514 w 986971"/>
              <a:gd name="connsiteY3" fmla="*/ 228599 h 892630"/>
              <a:gd name="connsiteX4" fmla="*/ 986971 w 986971"/>
              <a:gd name="connsiteY4" fmla="*/ 544287 h 892630"/>
              <a:gd name="connsiteX5" fmla="*/ 914400 w 986971"/>
              <a:gd name="connsiteY5" fmla="*/ 660401 h 892630"/>
              <a:gd name="connsiteX6" fmla="*/ 696685 w 986971"/>
              <a:gd name="connsiteY6" fmla="*/ 863601 h 892630"/>
              <a:gd name="connsiteX7" fmla="*/ 537028 w 986971"/>
              <a:gd name="connsiteY7" fmla="*/ 892630 h 892630"/>
              <a:gd name="connsiteX8" fmla="*/ 203200 w 986971"/>
              <a:gd name="connsiteY8" fmla="*/ 820058 h 892630"/>
              <a:gd name="connsiteX9" fmla="*/ 87085 w 986971"/>
              <a:gd name="connsiteY9" fmla="*/ 718458 h 892630"/>
              <a:gd name="connsiteX10" fmla="*/ 58057 w 986971"/>
              <a:gd name="connsiteY10" fmla="*/ 660401 h 892630"/>
              <a:gd name="connsiteX11" fmla="*/ 29028 w 986971"/>
              <a:gd name="connsiteY11" fmla="*/ 616858 h 892630"/>
              <a:gd name="connsiteX12" fmla="*/ 0 w 986971"/>
              <a:gd name="connsiteY12" fmla="*/ 471715 h 892630"/>
              <a:gd name="connsiteX13" fmla="*/ 29028 w 986971"/>
              <a:gd name="connsiteY13" fmla="*/ 283030 h 892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86971" h="892630">
                <a:moveTo>
                  <a:pt x="14514" y="370115"/>
                </a:moveTo>
                <a:cubicBezTo>
                  <a:pt x="55638" y="319315"/>
                  <a:pt x="116114" y="137886"/>
                  <a:pt x="166914" y="76200"/>
                </a:cubicBezTo>
                <a:cubicBezTo>
                  <a:pt x="217714" y="14514"/>
                  <a:pt x="208038" y="14514"/>
                  <a:pt x="319314" y="0"/>
                </a:cubicBezTo>
                <a:cubicBezTo>
                  <a:pt x="409865" y="39370"/>
                  <a:pt x="720582" y="172667"/>
                  <a:pt x="776514" y="228599"/>
                </a:cubicBezTo>
                <a:cubicBezTo>
                  <a:pt x="887790" y="319314"/>
                  <a:pt x="963990" y="472320"/>
                  <a:pt x="986971" y="544287"/>
                </a:cubicBezTo>
                <a:cubicBezTo>
                  <a:pt x="970020" y="586665"/>
                  <a:pt x="940721" y="623113"/>
                  <a:pt x="914400" y="660401"/>
                </a:cubicBezTo>
                <a:cubicBezTo>
                  <a:pt x="849157" y="752828"/>
                  <a:pt x="806310" y="823213"/>
                  <a:pt x="696685" y="863601"/>
                </a:cubicBezTo>
                <a:cubicBezTo>
                  <a:pt x="645929" y="882301"/>
                  <a:pt x="590247" y="882954"/>
                  <a:pt x="537028" y="892630"/>
                </a:cubicBezTo>
                <a:cubicBezTo>
                  <a:pt x="491766" y="885086"/>
                  <a:pt x="286418" y="869989"/>
                  <a:pt x="203200" y="820058"/>
                </a:cubicBezTo>
                <a:cubicBezTo>
                  <a:pt x="158898" y="793477"/>
                  <a:pt x="123182" y="754555"/>
                  <a:pt x="87085" y="718458"/>
                </a:cubicBezTo>
                <a:cubicBezTo>
                  <a:pt x="77409" y="699106"/>
                  <a:pt x="68792" y="679187"/>
                  <a:pt x="58057" y="660401"/>
                </a:cubicBezTo>
                <a:cubicBezTo>
                  <a:pt x="49402" y="645255"/>
                  <a:pt x="35900" y="632892"/>
                  <a:pt x="29028" y="616858"/>
                </a:cubicBezTo>
                <a:cubicBezTo>
                  <a:pt x="17218" y="589302"/>
                  <a:pt x="3274" y="491360"/>
                  <a:pt x="0" y="471715"/>
                </a:cubicBezTo>
                <a:lnTo>
                  <a:pt x="29028" y="283030"/>
                </a:lnTo>
              </a:path>
            </a:pathLst>
          </a:cu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6172200" y="3962400"/>
            <a:ext cx="1219200" cy="381000"/>
          </a:xfrm>
          <a:prstGeom prst="straightConnector1">
            <a:avLst/>
          </a:prstGeom>
          <a:ln w="85725" cap="rnd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DSCN61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92243" y="3154374"/>
            <a:ext cx="2453186" cy="1839890"/>
          </a:xfrm>
          <a:prstGeom prst="rect">
            <a:avLst/>
          </a:prstGeom>
        </p:spPr>
      </p:pic>
      <p:sp>
        <p:nvSpPr>
          <p:cNvPr id="19458" name="Title 1"/>
          <p:cNvSpPr txBox="1">
            <a:spLocks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b="1" dirty="0" err="1" smtClean="0">
                <a:solidFill>
                  <a:srgbClr val="35006D"/>
                </a:solidFill>
                <a:latin typeface="Eras Medium ITC" pitchFamily="34" charset="0"/>
              </a:rPr>
              <a:t>Greenspace</a:t>
            </a:r>
            <a:r>
              <a:rPr lang="en-US" sz="4400" b="1" dirty="0" smtClean="0">
                <a:solidFill>
                  <a:srgbClr val="35006D"/>
                </a:solidFill>
                <a:latin typeface="Eras Medium ITC" pitchFamily="34" charset="0"/>
              </a:rPr>
              <a:t> Vision</a:t>
            </a:r>
            <a:endParaRPr lang="en-US" sz="4400" b="1" dirty="0">
              <a:solidFill>
                <a:srgbClr val="35006D"/>
              </a:solidFill>
              <a:latin typeface="Eras Medium ITC" pitchFamily="34" charset="0"/>
            </a:endParaRPr>
          </a:p>
        </p:txBody>
      </p:sp>
      <p:sp>
        <p:nvSpPr>
          <p:cNvPr id="19460" name="TextBox 10"/>
          <p:cNvSpPr txBox="1">
            <a:spLocks noChangeArrowheads="1"/>
          </p:cNvSpPr>
          <p:nvPr/>
        </p:nvSpPr>
        <p:spPr bwMode="auto">
          <a:xfrm>
            <a:off x="1752600" y="3886200"/>
            <a:ext cx="6324600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2">
              <a:lnSpc>
                <a:spcPct val="150000"/>
              </a:lnSpc>
            </a:pPr>
            <a:r>
              <a:rPr lang="en-US" sz="1400" b="1">
                <a:latin typeface="Arial" charset="0"/>
              </a:rPr>
              <a:t> 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52400" y="942975"/>
            <a:ext cx="7924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 err="1" smtClean="0">
                <a:solidFill>
                  <a:srgbClr val="6B702B"/>
                </a:solidFill>
                <a:latin typeface="Eras Medium ITC"/>
              </a:rPr>
              <a:t>Buckhead</a:t>
            </a:r>
            <a:r>
              <a:rPr lang="en-US" sz="2000" b="1" dirty="0" smtClean="0">
                <a:solidFill>
                  <a:srgbClr val="6B702B"/>
                </a:solidFill>
                <a:latin typeface="Eras Medium ITC"/>
              </a:rPr>
              <a:t> Collection:</a:t>
            </a:r>
            <a:endParaRPr lang="en-US" sz="1400" b="1" dirty="0">
              <a:latin typeface="Eras Medium ITC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28600" y="1295400"/>
            <a:ext cx="655320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>
            <a:spAutoFit/>
          </a:bodyPr>
          <a:lstStyle/>
          <a:p>
            <a:pPr marL="231775" indent="-231775">
              <a:buFont typeface="Arial" charset="0"/>
              <a:buChar char="•"/>
            </a:pPr>
            <a:r>
              <a:rPr lang="en-US" dirty="0" smtClean="0">
                <a:latin typeface="Eras Medium ITC"/>
              </a:rPr>
              <a:t>Project Atlanta – Dead Last</a:t>
            </a:r>
          </a:p>
          <a:p>
            <a:pPr marL="231775" indent="-231775">
              <a:buFont typeface="Arial" charset="0"/>
              <a:buChar char="•"/>
            </a:pPr>
            <a:r>
              <a:rPr lang="en-US" dirty="0" smtClean="0">
                <a:latin typeface="Eras Medium ITC"/>
              </a:rPr>
              <a:t>Howard Shook impetus </a:t>
            </a:r>
          </a:p>
          <a:p>
            <a:pPr marL="231775" indent="-231775">
              <a:buFont typeface="Arial" charset="0"/>
              <a:buChar char="•"/>
            </a:pPr>
            <a:r>
              <a:rPr lang="en-US" dirty="0" smtClean="0">
                <a:latin typeface="Eras Medium ITC"/>
              </a:rPr>
              <a:t>CID /Coalition Supported, BATMA managed</a:t>
            </a:r>
          </a:p>
          <a:p>
            <a:endParaRPr lang="en-US" dirty="0" smtClean="0">
              <a:latin typeface="Eras Medium ITC"/>
            </a:endParaRPr>
          </a:p>
          <a:p>
            <a:pPr marL="115888" indent="-115888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b="1" kern="0" dirty="0" smtClean="0">
                <a:solidFill>
                  <a:srgbClr val="6B702B"/>
                </a:solidFill>
                <a:latin typeface="Eras Medium ITC"/>
                <a:cs typeface="+mn-cs"/>
              </a:rPr>
              <a:t>  Steering Committee:</a:t>
            </a:r>
            <a:endParaRPr lang="en-US" sz="2000" b="1" kern="0" dirty="0">
              <a:solidFill>
                <a:srgbClr val="6B702B"/>
              </a:solidFill>
              <a:latin typeface="Eras Medium ITC"/>
              <a:cs typeface="+mn-cs"/>
            </a:endParaRPr>
          </a:p>
          <a:p>
            <a:pPr marL="688975" lvl="1" indent="-231775">
              <a:buFont typeface="Arial" charset="0"/>
              <a:buChar char="•"/>
            </a:pPr>
            <a:r>
              <a:rPr lang="en-US" dirty="0" smtClean="0">
                <a:latin typeface="Eras Medium ITC"/>
              </a:rPr>
              <a:t>24 people</a:t>
            </a:r>
          </a:p>
          <a:p>
            <a:pPr marL="688975" lvl="1" indent="-231775">
              <a:buFont typeface="Arial" charset="0"/>
              <a:buChar char="•"/>
            </a:pPr>
            <a:r>
              <a:rPr lang="en-US" dirty="0" smtClean="0">
                <a:latin typeface="Eras Medium ITC"/>
              </a:rPr>
              <a:t>All neighborhoods</a:t>
            </a:r>
          </a:p>
          <a:p>
            <a:pPr marL="688975" lvl="1" indent="-231775">
              <a:buFont typeface="Arial" charset="0"/>
              <a:buChar char="•"/>
            </a:pPr>
            <a:r>
              <a:rPr lang="en-US" dirty="0" smtClean="0">
                <a:latin typeface="Eras Medium ITC"/>
              </a:rPr>
              <a:t>AIS</a:t>
            </a:r>
          </a:p>
          <a:p>
            <a:pPr marL="688975" lvl="1" indent="-231775">
              <a:buFont typeface="Arial" charset="0"/>
              <a:buChar char="•"/>
            </a:pPr>
            <a:r>
              <a:rPr lang="en-US" dirty="0" smtClean="0">
                <a:latin typeface="Eras Medium ITC"/>
              </a:rPr>
              <a:t>History Center</a:t>
            </a:r>
          </a:p>
          <a:p>
            <a:pPr marL="688975" lvl="1" indent="-231775">
              <a:buFont typeface="Arial" charset="0"/>
              <a:buChar char="•"/>
            </a:pPr>
            <a:r>
              <a:rPr lang="en-US" dirty="0" smtClean="0">
                <a:latin typeface="Eras Medium ITC"/>
              </a:rPr>
              <a:t>Commercial Developers</a:t>
            </a:r>
          </a:p>
          <a:p>
            <a:pPr marL="688975" lvl="1" indent="-231775">
              <a:buFont typeface="Arial" charset="0"/>
              <a:buChar char="•"/>
            </a:pPr>
            <a:r>
              <a:rPr lang="en-US" dirty="0" smtClean="0">
                <a:latin typeface="Eras Medium ITC"/>
              </a:rPr>
              <a:t>Art Gallery Owner</a:t>
            </a:r>
            <a:br>
              <a:rPr lang="en-US" dirty="0" smtClean="0">
                <a:latin typeface="Eras Medium ITC"/>
              </a:rPr>
            </a:br>
            <a:endParaRPr lang="en-US" dirty="0" smtClean="0">
              <a:latin typeface="Eras Medium ITC"/>
            </a:endParaRPr>
          </a:p>
          <a:p>
            <a:endParaRPr lang="en-US" dirty="0" smtClean="0">
              <a:latin typeface="Eras Medium ITC"/>
            </a:endParaRPr>
          </a:p>
          <a:p>
            <a:pPr marL="290513" indent="-290513">
              <a:buFont typeface="Arial" pitchFamily="34" charset="0"/>
              <a:buChar char="•"/>
            </a:pPr>
            <a:r>
              <a:rPr lang="en-US" sz="2000" b="1" kern="0" dirty="0">
                <a:solidFill>
                  <a:srgbClr val="6B702B"/>
                </a:solidFill>
                <a:latin typeface="Eras Medium ITC"/>
                <a:cs typeface="+mn-cs"/>
              </a:rPr>
              <a:t>Public Engagement </a:t>
            </a:r>
            <a:r>
              <a:rPr lang="en-US" sz="2000" b="1" kern="0" dirty="0" smtClean="0">
                <a:solidFill>
                  <a:srgbClr val="6B702B"/>
                </a:solidFill>
                <a:latin typeface="Eras Medium ITC"/>
                <a:cs typeface="+mn-cs"/>
              </a:rPr>
              <a:t>:</a:t>
            </a:r>
            <a:r>
              <a:rPr lang="en-US" dirty="0" smtClean="0">
                <a:latin typeface="Eras Medium ITC"/>
              </a:rPr>
              <a:t>(surveys, interviews, websites , public meetings, presentations</a:t>
            </a:r>
            <a:br>
              <a:rPr lang="en-US" dirty="0" smtClean="0">
                <a:latin typeface="Eras Medium ITC"/>
              </a:rPr>
            </a:br>
            <a:endParaRPr lang="en-US" dirty="0" smtClean="0">
              <a:latin typeface="Eras Medium ITC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kern="0" dirty="0" smtClean="0">
                <a:solidFill>
                  <a:srgbClr val="6B702B"/>
                </a:solidFill>
                <a:latin typeface="Eras Medium ITC"/>
                <a:cs typeface="+mn-cs"/>
              </a:rPr>
              <a:t>Two Tracks</a:t>
            </a:r>
            <a:r>
              <a:rPr lang="en-US" sz="2000" b="1" kern="0" dirty="0">
                <a:solidFill>
                  <a:srgbClr val="6B702B"/>
                </a:solidFill>
                <a:latin typeface="Eras Medium ITC"/>
                <a:cs typeface="+mn-cs"/>
              </a:rPr>
              <a:t>: </a:t>
            </a:r>
            <a:r>
              <a:rPr lang="en-US" dirty="0" smtClean="0">
                <a:latin typeface="Eras Medium ITC"/>
              </a:rPr>
              <a:t> What and Who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kern="0" dirty="0" smtClean="0">
                <a:solidFill>
                  <a:srgbClr val="6B702B"/>
                </a:solidFill>
                <a:latin typeface="Eras Medium ITC"/>
                <a:cs typeface="+mn-cs"/>
              </a:rPr>
              <a:t> </a:t>
            </a:r>
            <a:r>
              <a:rPr lang="en-US" sz="2000" b="1" kern="0" dirty="0">
                <a:solidFill>
                  <a:srgbClr val="6B702B"/>
                </a:solidFill>
                <a:latin typeface="Eras Medium ITC"/>
                <a:cs typeface="+mn-cs"/>
              </a:rPr>
              <a:t>Bucks on the </a:t>
            </a:r>
            <a:r>
              <a:rPr lang="en-US" sz="2000" b="1" kern="0" dirty="0" smtClean="0">
                <a:solidFill>
                  <a:srgbClr val="6B702B"/>
                </a:solidFill>
                <a:latin typeface="Eras Medium ITC"/>
                <a:cs typeface="+mn-cs"/>
              </a:rPr>
              <a:t>Street: </a:t>
            </a:r>
            <a:r>
              <a:rPr lang="en-US" dirty="0" smtClean="0">
                <a:latin typeface="Eras Medium ITC"/>
              </a:rPr>
              <a:t> BBA Foundation Partnership</a:t>
            </a:r>
          </a:p>
          <a:p>
            <a:pPr marL="231775" indent="-231775"/>
            <a:endParaRPr lang="en-US" dirty="0" smtClean="0">
              <a:latin typeface="Eras Medium ITC"/>
            </a:endParaRPr>
          </a:p>
          <a:p>
            <a:pPr marL="688975" lvl="1" indent="-231775">
              <a:buFont typeface="Arial" charset="0"/>
              <a:buChar char="•"/>
            </a:pPr>
            <a:endParaRPr lang="en-US" dirty="0" smtClean="0">
              <a:latin typeface="Eras Medium ITC"/>
            </a:endParaRPr>
          </a:p>
          <a:p>
            <a:pPr marL="688975" lvl="1" indent="-231775">
              <a:buFont typeface="Arial" charset="0"/>
              <a:buChar char="•"/>
            </a:pPr>
            <a:endParaRPr lang="en-US" dirty="0" smtClean="0">
              <a:latin typeface="Eras Medium ITC"/>
            </a:endParaRPr>
          </a:p>
          <a:p>
            <a:pPr marL="688975" lvl="1" indent="-231775">
              <a:buFont typeface="Arial" charset="0"/>
              <a:buChar char="•"/>
            </a:pPr>
            <a:endParaRPr lang="en-US" dirty="0" smtClean="0">
              <a:latin typeface="Eras Medium ITC"/>
            </a:endParaRPr>
          </a:p>
          <a:p>
            <a:pPr marL="688975" lvl="1" indent="-231775">
              <a:buFont typeface="Arial" charset="0"/>
              <a:buChar char="•"/>
            </a:pPr>
            <a:endParaRPr lang="en-US" dirty="0" smtClean="0">
              <a:latin typeface="Eras Medium IT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24200" y="2616875"/>
            <a:ext cx="284244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8975" lvl="1" indent="-231775">
              <a:buFont typeface="Arial" charset="0"/>
              <a:buChar char="•"/>
            </a:pPr>
            <a:r>
              <a:rPr lang="en-US" dirty="0" smtClean="0">
                <a:latin typeface="Eras Medium ITC"/>
              </a:rPr>
              <a:t>Buckhead Heritage</a:t>
            </a:r>
          </a:p>
          <a:p>
            <a:pPr marL="688975" lvl="1" indent="-231775">
              <a:buFont typeface="Arial" charset="0"/>
              <a:buChar char="•"/>
            </a:pPr>
            <a:r>
              <a:rPr lang="en-US" dirty="0" smtClean="0">
                <a:latin typeface="Eras Medium ITC"/>
              </a:rPr>
              <a:t>School Board</a:t>
            </a:r>
          </a:p>
          <a:p>
            <a:pPr marL="688975" lvl="1" indent="-231775">
              <a:buFont typeface="Arial" charset="0"/>
              <a:buChar char="•"/>
            </a:pPr>
            <a:r>
              <a:rPr lang="en-US" dirty="0" smtClean="0">
                <a:latin typeface="Eras Medium ITC"/>
              </a:rPr>
              <a:t>COA Watershed</a:t>
            </a:r>
          </a:p>
          <a:p>
            <a:pPr marL="688975" lvl="1" indent="-231775">
              <a:buFont typeface="Arial" charset="0"/>
              <a:buChar char="•"/>
            </a:pPr>
            <a:r>
              <a:rPr lang="en-US" dirty="0" smtClean="0">
                <a:latin typeface="Eras Medium ITC"/>
              </a:rPr>
              <a:t>COA Parks</a:t>
            </a:r>
          </a:p>
          <a:p>
            <a:pPr marL="688975" lvl="1" indent="-231775">
              <a:buFont typeface="Arial" charset="0"/>
              <a:buChar char="•"/>
            </a:pPr>
            <a:r>
              <a:rPr lang="en-US" dirty="0" smtClean="0">
                <a:latin typeface="Eras Medium ITC"/>
              </a:rPr>
              <a:t>Invest Atlanta</a:t>
            </a:r>
          </a:p>
          <a:p>
            <a:pPr marL="688975" lvl="1" indent="-231775">
              <a:buFont typeface="Arial" charset="0"/>
              <a:buChar char="•"/>
            </a:pPr>
            <a:r>
              <a:rPr lang="en-US" dirty="0" smtClean="0">
                <a:latin typeface="Eras Medium ITC"/>
              </a:rPr>
              <a:t>City Council</a:t>
            </a:r>
          </a:p>
          <a:p>
            <a:pPr marL="688975" lvl="1" indent="-231775">
              <a:buFont typeface="Arial" charset="0"/>
              <a:buChar char="•"/>
            </a:pPr>
            <a:r>
              <a:rPr lang="en-US" dirty="0" smtClean="0">
                <a:latin typeface="Eras Medium ITC"/>
              </a:rPr>
              <a:t>NPU-B</a:t>
            </a:r>
            <a:endParaRPr lang="en-US" dirty="0"/>
          </a:p>
        </p:txBody>
      </p:sp>
      <p:pic>
        <p:nvPicPr>
          <p:cNvPr id="11" name="Picture 10" descr="IMG_45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783849">
            <a:off x="6949175" y="4889159"/>
            <a:ext cx="1215038" cy="1620050"/>
          </a:xfrm>
          <a:prstGeom prst="rect">
            <a:avLst/>
          </a:prstGeom>
        </p:spPr>
      </p:pic>
      <p:pic>
        <p:nvPicPr>
          <p:cNvPr id="12" name="Picture 11" descr="IMG_4683.jpg"/>
          <p:cNvPicPr>
            <a:picLocks noChangeAspect="1"/>
          </p:cNvPicPr>
          <p:nvPr/>
        </p:nvPicPr>
        <p:blipFill>
          <a:blip r:embed="rId4" cstate="print"/>
          <a:srcRect t="20000"/>
          <a:stretch>
            <a:fillRect/>
          </a:stretch>
        </p:blipFill>
        <p:spPr>
          <a:xfrm>
            <a:off x="5521384" y="1143000"/>
            <a:ext cx="2520829" cy="15124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8"/>
          <p:cNvSpPr txBox="1">
            <a:spLocks/>
          </p:cNvSpPr>
          <p:nvPr/>
        </p:nvSpPr>
        <p:spPr>
          <a:xfrm>
            <a:off x="304800" y="2895600"/>
            <a:ext cx="3790950" cy="3962400"/>
          </a:xfrm>
          <a:prstGeom prst="rect">
            <a:avLst/>
          </a:prstGeom>
        </p:spPr>
        <p:txBody>
          <a:bodyPr/>
          <a:lstStyle/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b="1" kern="0" dirty="0" smtClean="0">
                <a:solidFill>
                  <a:srgbClr val="6B702B"/>
                </a:solidFill>
                <a:latin typeface="Eras Medium ITC"/>
                <a:cs typeface="+mn-cs"/>
              </a:rPr>
              <a:t>Civic Spaces</a:t>
            </a:r>
          </a:p>
          <a:p>
            <a:pPr marL="369888" marR="0" lvl="1" indent="-115888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Central Gathering Space</a:t>
            </a:r>
          </a:p>
          <a:p>
            <a:pPr marL="369888" marR="0" lvl="1" indent="-115888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Plaza</a:t>
            </a:r>
          </a:p>
          <a:p>
            <a:pPr marL="115888" indent="-115888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b="1" kern="0" dirty="0" smtClean="0">
                <a:solidFill>
                  <a:srgbClr val="6B702B"/>
                </a:solidFill>
                <a:latin typeface="Eras Medium ITC"/>
                <a:cs typeface="+mn-cs"/>
              </a:rPr>
              <a:t>Neighborhood Parks</a:t>
            </a:r>
          </a:p>
          <a:p>
            <a:pPr marL="369888" marR="0" lvl="1" indent="-115888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Urban Neighborhood Park</a:t>
            </a:r>
          </a:p>
          <a:p>
            <a:pPr marL="369888" marR="0" lvl="1" indent="-115888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Suburban Neighborhood Park</a:t>
            </a:r>
          </a:p>
          <a:p>
            <a:pPr marL="115888" marR="0" lvl="0" indent="-115888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b="1" kern="0" dirty="0" smtClean="0">
                <a:solidFill>
                  <a:srgbClr val="6B702B"/>
                </a:solidFill>
                <a:latin typeface="Eras Medium ITC"/>
                <a:cs typeface="+mn-cs"/>
              </a:rPr>
              <a:t>Community Parks and Sports Facilities</a:t>
            </a:r>
          </a:p>
          <a:p>
            <a:pPr marL="369888" marR="0" lvl="1" indent="-115888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Community Parks </a:t>
            </a:r>
          </a:p>
          <a:p>
            <a:pPr marL="369888" marR="0" lvl="1" indent="-115888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Community Components</a:t>
            </a:r>
          </a:p>
          <a:p>
            <a:pPr marL="369888" marR="0" lvl="1" indent="-115888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Community Greens</a:t>
            </a:r>
          </a:p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8600" y="1371601"/>
            <a:ext cx="79248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b="1" dirty="0" err="1" smtClean="0">
                <a:solidFill>
                  <a:srgbClr val="35006D"/>
                </a:solidFill>
                <a:latin typeface="Eras Medium ITC" pitchFamily="34" charset="0"/>
              </a:rPr>
              <a:t>Buckhead</a:t>
            </a:r>
            <a:r>
              <a:rPr lang="en-US" b="1" dirty="0" smtClean="0">
                <a:solidFill>
                  <a:srgbClr val="35006D"/>
                </a:solidFill>
                <a:latin typeface="Eras Medium ITC" pitchFamily="34" charset="0"/>
              </a:rPr>
              <a:t> </a:t>
            </a:r>
          </a:p>
          <a:p>
            <a:pPr eaLnBrk="1" hangingPunct="1">
              <a:defRPr/>
            </a:pPr>
            <a:r>
              <a:rPr lang="en-US" b="1" dirty="0" smtClean="0">
                <a:solidFill>
                  <a:srgbClr val="35006D"/>
                </a:solidFill>
                <a:latin typeface="Eras Medium ITC" pitchFamily="34" charset="0"/>
              </a:rPr>
              <a:t>Collection</a:t>
            </a:r>
          </a:p>
        </p:txBody>
      </p:sp>
      <p:pic>
        <p:nvPicPr>
          <p:cNvPr id="6" name="Picture 12" descr="IMG_2473.jpg"/>
          <p:cNvPicPr>
            <a:picLocks noChangeAspect="1"/>
          </p:cNvPicPr>
          <p:nvPr/>
        </p:nvPicPr>
        <p:blipFill>
          <a:blip r:embed="rId2" cstate="print"/>
          <a:srcRect r="12841"/>
          <a:stretch>
            <a:fillRect/>
          </a:stretch>
        </p:blipFill>
        <p:spPr bwMode="auto">
          <a:xfrm>
            <a:off x="4648200" y="1371600"/>
            <a:ext cx="2657248" cy="1993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hurchParkingDeck Before_After_Page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08213" y="4267200"/>
            <a:ext cx="2678387" cy="2008790"/>
          </a:xfrm>
          <a:prstGeom prst="rect">
            <a:avLst/>
          </a:prstGeom>
        </p:spPr>
      </p:pic>
      <p:pic>
        <p:nvPicPr>
          <p:cNvPr id="8" name="Picture 7" descr="Arts_Center_Plaza_200905_022.JPG"/>
          <p:cNvPicPr>
            <a:picLocks noChangeAspect="1"/>
          </p:cNvPicPr>
          <p:nvPr/>
        </p:nvPicPr>
        <p:blipFill>
          <a:blip r:embed="rId4" cstate="print"/>
          <a:srcRect l="7654"/>
          <a:stretch>
            <a:fillRect/>
          </a:stretch>
        </p:blipFill>
        <p:spPr>
          <a:xfrm>
            <a:off x="6477000" y="2895600"/>
            <a:ext cx="2373562" cy="171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27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rgbClr val="FFFFFF"/>
      </a:lt1>
      <a:dk2>
        <a:srgbClr val="C4BD97"/>
      </a:dk2>
      <a:lt2>
        <a:srgbClr val="EEECE1"/>
      </a:lt2>
      <a:accent1>
        <a:srgbClr val="6B702B"/>
      </a:accent1>
      <a:accent2>
        <a:srgbClr val="AAAD2B"/>
      </a:accent2>
      <a:accent3>
        <a:srgbClr val="35006D"/>
      </a:accent3>
      <a:accent4>
        <a:srgbClr val="FFFFFF"/>
      </a:accent4>
      <a:accent5>
        <a:srgbClr val="FFFFFF"/>
      </a:accent5>
      <a:accent6>
        <a:srgbClr val="FFFFFF"/>
      </a:accent6>
      <a:hlink>
        <a:srgbClr val="6B702B"/>
      </a:hlink>
      <a:folHlink>
        <a:srgbClr val="35006D"/>
      </a:folHlink>
    </a:clrScheme>
    <a:fontScheme name="LBI1">
      <a:majorFont>
        <a:latin typeface="Eras Light ITC"/>
        <a:ea typeface=""/>
        <a:cs typeface=""/>
      </a:majorFont>
      <a:minorFont>
        <a:latin typeface="Eras Light IT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rgbClr val="FFFFFF"/>
      </a:lt1>
      <a:dk2>
        <a:srgbClr val="C4BD97"/>
      </a:dk2>
      <a:lt2>
        <a:srgbClr val="EEECE1"/>
      </a:lt2>
      <a:accent1>
        <a:srgbClr val="6B702B"/>
      </a:accent1>
      <a:accent2>
        <a:srgbClr val="AAAD2B"/>
      </a:accent2>
      <a:accent3>
        <a:srgbClr val="35006D"/>
      </a:accent3>
      <a:accent4>
        <a:srgbClr val="FFFFFF"/>
      </a:accent4>
      <a:accent5>
        <a:srgbClr val="FFFFFF"/>
      </a:accent5>
      <a:accent6>
        <a:srgbClr val="FFFFFF"/>
      </a:accent6>
      <a:hlink>
        <a:srgbClr val="6B702B"/>
      </a:hlink>
      <a:folHlink>
        <a:srgbClr val="35006D"/>
      </a:folHlink>
    </a:clrScheme>
    <a:fontScheme name="LBI1">
      <a:majorFont>
        <a:latin typeface="Eras Light ITC"/>
        <a:ea typeface=""/>
        <a:cs typeface=""/>
      </a:majorFont>
      <a:minorFont>
        <a:latin typeface="Eras Light IT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Custom 1">
      <a:dk1>
        <a:sysClr val="windowText" lastClr="000000"/>
      </a:dk1>
      <a:lt1>
        <a:srgbClr val="FFFFFF"/>
      </a:lt1>
      <a:dk2>
        <a:srgbClr val="C4BD97"/>
      </a:dk2>
      <a:lt2>
        <a:srgbClr val="EEECE1"/>
      </a:lt2>
      <a:accent1>
        <a:srgbClr val="6B702B"/>
      </a:accent1>
      <a:accent2>
        <a:srgbClr val="AAAD2B"/>
      </a:accent2>
      <a:accent3>
        <a:srgbClr val="35006D"/>
      </a:accent3>
      <a:accent4>
        <a:srgbClr val="FFFFFF"/>
      </a:accent4>
      <a:accent5>
        <a:srgbClr val="FFFFFF"/>
      </a:accent5>
      <a:accent6>
        <a:srgbClr val="FFFFFF"/>
      </a:accent6>
      <a:hlink>
        <a:srgbClr val="6B702B"/>
      </a:hlink>
      <a:folHlink>
        <a:srgbClr val="35006D"/>
      </a:folHlink>
    </a:clrScheme>
    <a:fontScheme name="LBI1">
      <a:majorFont>
        <a:latin typeface="Eras Light ITC"/>
        <a:ea typeface=""/>
        <a:cs typeface=""/>
      </a:majorFont>
      <a:minorFont>
        <a:latin typeface="Eras Light IT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Custom 1">
      <a:dk1>
        <a:sysClr val="windowText" lastClr="000000"/>
      </a:dk1>
      <a:lt1>
        <a:srgbClr val="FFFFFF"/>
      </a:lt1>
      <a:dk2>
        <a:srgbClr val="C4BD97"/>
      </a:dk2>
      <a:lt2>
        <a:srgbClr val="EEECE1"/>
      </a:lt2>
      <a:accent1>
        <a:srgbClr val="6B702B"/>
      </a:accent1>
      <a:accent2>
        <a:srgbClr val="AAAD2B"/>
      </a:accent2>
      <a:accent3>
        <a:srgbClr val="35006D"/>
      </a:accent3>
      <a:accent4>
        <a:srgbClr val="FFFFFF"/>
      </a:accent4>
      <a:accent5>
        <a:srgbClr val="FFFFFF"/>
      </a:accent5>
      <a:accent6>
        <a:srgbClr val="FFFFFF"/>
      </a:accent6>
      <a:hlink>
        <a:srgbClr val="6B702B"/>
      </a:hlink>
      <a:folHlink>
        <a:srgbClr val="35006D"/>
      </a:folHlink>
    </a:clrScheme>
    <a:fontScheme name="LBI1">
      <a:majorFont>
        <a:latin typeface="Eras Light ITC"/>
        <a:ea typeface=""/>
        <a:cs typeface=""/>
      </a:majorFont>
      <a:minorFont>
        <a:latin typeface="Eras Light IT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Custom 2">
      <a:dk1>
        <a:sysClr val="windowText" lastClr="000000"/>
      </a:dk1>
      <a:lt1>
        <a:srgbClr val="FFFFFF"/>
      </a:lt1>
      <a:dk2>
        <a:srgbClr val="C4BD97"/>
      </a:dk2>
      <a:lt2>
        <a:srgbClr val="EEECE1"/>
      </a:lt2>
      <a:accent1>
        <a:srgbClr val="6B702B"/>
      </a:accent1>
      <a:accent2>
        <a:srgbClr val="AAAD2B"/>
      </a:accent2>
      <a:accent3>
        <a:srgbClr val="35006D"/>
      </a:accent3>
      <a:accent4>
        <a:srgbClr val="FFFFFF"/>
      </a:accent4>
      <a:accent5>
        <a:srgbClr val="FFFFFF"/>
      </a:accent5>
      <a:accent6>
        <a:srgbClr val="FFFFFF"/>
      </a:accent6>
      <a:hlink>
        <a:srgbClr val="6B702B"/>
      </a:hlink>
      <a:folHlink>
        <a:srgbClr val="35006D"/>
      </a:folHlink>
    </a:clrScheme>
    <a:fontScheme name="LBI1">
      <a:majorFont>
        <a:latin typeface="Eras Light ITC"/>
        <a:ea typeface=""/>
        <a:cs typeface=""/>
      </a:majorFont>
      <a:minorFont>
        <a:latin typeface="Eras Light ITC"/>
        <a:ea typeface=""/>
        <a:cs typeface="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Custom 1">
      <a:dk1>
        <a:sysClr val="windowText" lastClr="000000"/>
      </a:dk1>
      <a:lt1>
        <a:srgbClr val="FFFFFF"/>
      </a:lt1>
      <a:dk2>
        <a:srgbClr val="C4BD97"/>
      </a:dk2>
      <a:lt2>
        <a:srgbClr val="EEECE1"/>
      </a:lt2>
      <a:accent1>
        <a:srgbClr val="6B702B"/>
      </a:accent1>
      <a:accent2>
        <a:srgbClr val="AAAD2B"/>
      </a:accent2>
      <a:accent3>
        <a:srgbClr val="35006D"/>
      </a:accent3>
      <a:accent4>
        <a:srgbClr val="FFFFFF"/>
      </a:accent4>
      <a:accent5>
        <a:srgbClr val="FFFFFF"/>
      </a:accent5>
      <a:accent6>
        <a:srgbClr val="FFFFFF"/>
      </a:accent6>
      <a:hlink>
        <a:srgbClr val="6B702B"/>
      </a:hlink>
      <a:folHlink>
        <a:srgbClr val="35006D"/>
      </a:folHlink>
    </a:clrScheme>
    <a:fontScheme name="LBI1">
      <a:majorFont>
        <a:latin typeface="Eras Light ITC"/>
        <a:ea typeface=""/>
        <a:cs typeface=""/>
      </a:majorFont>
      <a:minorFont>
        <a:latin typeface="Eras Light IT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1334</TotalTime>
  <Words>786</Words>
  <Application>Microsoft Office PowerPoint</Application>
  <PresentationFormat>On-screen Show (4:3)</PresentationFormat>
  <Paragraphs>237</Paragraphs>
  <Slides>35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Office Theme</vt:lpstr>
      <vt:lpstr>2_Office Theme</vt:lpstr>
      <vt:lpstr>1_Office Theme</vt:lpstr>
      <vt:lpstr>4_Office Theme</vt:lpstr>
      <vt:lpstr>3_Office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Buckhead  Collection Vision</vt:lpstr>
      <vt:lpstr>PowerPoint Presentation</vt:lpstr>
      <vt:lpstr>PowerPoint Presentation</vt:lpstr>
      <vt:lpstr>PowerPoint Presentation</vt:lpstr>
      <vt:lpstr>PowerPoint Presentation</vt:lpstr>
      <vt:lpstr> Potential Connectivity</vt:lpstr>
      <vt:lpstr>GA 400 Multi-Purpose Trail Types</vt:lpstr>
      <vt:lpstr>Segment One</vt:lpstr>
      <vt:lpstr>Segment One</vt:lpstr>
      <vt:lpstr>PowerPoint Presentation</vt:lpstr>
      <vt:lpstr>Segment Two</vt:lpstr>
      <vt:lpstr>MARTA Bridge/ Tower Place Park </vt:lpstr>
      <vt:lpstr>Peachtree Park</vt:lpstr>
      <vt:lpstr>Design Ideas for Discussion | Alternative 2 Sidewalk Improvements + Trail Signage + Sharrow Markings</vt:lpstr>
      <vt:lpstr>Preliminary Design Ideas for Discussion | Non-Traditional Alternative Sidewalk Improvements + Bike Yield Street</vt:lpstr>
      <vt:lpstr>Design Ideas for Discussion | Alternative 1 Sidewalk Improvements + Cycle Street + Traffic Calming Enhancements</vt:lpstr>
      <vt:lpstr>Segment Three</vt:lpstr>
      <vt:lpstr>PowerPoint Presentation</vt:lpstr>
      <vt:lpstr>PowerPoint Presentation</vt:lpstr>
      <vt:lpstr>Segment Four</vt:lpstr>
      <vt:lpstr>Segment 4 – Miami Circle</vt:lpstr>
      <vt:lpstr>PowerPoint Presentation</vt:lpstr>
      <vt:lpstr>GA400 Milestones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</dc:creator>
  <cp:lastModifiedBy>scott</cp:lastModifiedBy>
  <cp:revision>133</cp:revision>
  <cp:lastPrinted>2012-05-10T16:49:32Z</cp:lastPrinted>
  <dcterms:created xsi:type="dcterms:W3CDTF">2011-11-01T18:40:29Z</dcterms:created>
  <dcterms:modified xsi:type="dcterms:W3CDTF">2012-05-10T17:11:46Z</dcterms:modified>
</cp:coreProperties>
</file>